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46"/>
  </p:notesMasterIdLst>
  <p:sldIdLst>
    <p:sldId id="371" r:id="rId2"/>
    <p:sldId id="440" r:id="rId3"/>
    <p:sldId id="369" r:id="rId4"/>
    <p:sldId id="372" r:id="rId5"/>
    <p:sldId id="374" r:id="rId6"/>
    <p:sldId id="376" r:id="rId7"/>
    <p:sldId id="378" r:id="rId8"/>
    <p:sldId id="441" r:id="rId9"/>
    <p:sldId id="379" r:id="rId10"/>
    <p:sldId id="380" r:id="rId11"/>
    <p:sldId id="381" r:id="rId12"/>
    <p:sldId id="382" r:id="rId13"/>
    <p:sldId id="383" r:id="rId14"/>
    <p:sldId id="39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409" r:id="rId23"/>
    <p:sldId id="422" r:id="rId24"/>
    <p:sldId id="423" r:id="rId25"/>
    <p:sldId id="398" r:id="rId26"/>
    <p:sldId id="400" r:id="rId27"/>
    <p:sldId id="401" r:id="rId28"/>
    <p:sldId id="405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omez@dupuis.com.mx" initials="a" lastIdx="1" clrIdx="0">
    <p:extLst>
      <p:ext uri="{19B8F6BF-5375-455C-9EA6-DF929625EA0E}">
        <p15:presenceInfo xmlns:p15="http://schemas.microsoft.com/office/powerpoint/2012/main" userId="cb2cb2db489768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DEB0E-2EF1-4A6B-A061-756AF30E4F1B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F40A4-D79E-48A9-A40E-C4AF0D21BA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404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174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540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82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25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195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5926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411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948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578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846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039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08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9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348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578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61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688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B70607-2AC8-4EAC-94FD-17A5365186CC}" type="datetimeFigureOut">
              <a:rPr lang="es-MX" smtClean="0"/>
              <a:t>12/02/2021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8CEF6F-D7C4-4076-8CF7-FF5D388C4E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9408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7.png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ekbw-test.fa.us6.oraclecloud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8916F-BB1A-495D-9227-6C6A5DDEA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534" y="-375228"/>
            <a:ext cx="8676222" cy="3200400"/>
          </a:xfrm>
        </p:spPr>
        <p:txBody>
          <a:bodyPr/>
          <a:lstStyle/>
          <a:p>
            <a:r>
              <a:rPr lang="es-ES" u="sng" dirty="0"/>
              <a:t>MANUAL</a:t>
            </a:r>
            <a:endParaRPr lang="es-MX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35E3C-5589-4AB8-9295-D675F8547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364898"/>
            <a:ext cx="8676222" cy="2753751"/>
          </a:xfrm>
        </p:spPr>
        <p:txBody>
          <a:bodyPr>
            <a:normAutofit/>
          </a:bodyPr>
          <a:lstStyle/>
          <a:p>
            <a:r>
              <a:rPr lang="es-ES" sz="2900" dirty="0"/>
              <a:t>Gestión de Inventarios</a:t>
            </a:r>
          </a:p>
          <a:p>
            <a:r>
              <a:rPr lang="es-MX" sz="2600" dirty="0"/>
              <a:t>Elaboró: </a:t>
            </a:r>
          </a:p>
          <a:p>
            <a:r>
              <a:rPr lang="es-MX" sz="2600" dirty="0"/>
              <a:t>Ariadna </a:t>
            </a:r>
            <a:r>
              <a:rPr lang="es-MX" sz="2600" dirty="0" smtClean="0"/>
              <a:t>Gómez/Omar Becerril</a:t>
            </a:r>
            <a:endParaRPr lang="es-MX" sz="2600" dirty="0"/>
          </a:p>
          <a:p>
            <a:r>
              <a:rPr lang="es-MX" sz="2600" dirty="0"/>
              <a:t> │  </a:t>
            </a:r>
            <a:r>
              <a:rPr lang="es-MX" sz="2600" dirty="0" smtClean="0"/>
              <a:t>Septiembre </a:t>
            </a:r>
            <a:r>
              <a:rPr lang="es-MX" sz="2600" dirty="0"/>
              <a:t>2020 │ </a:t>
            </a:r>
          </a:p>
          <a:p>
            <a:endParaRPr lang="es-MX" dirty="0"/>
          </a:p>
        </p:txBody>
      </p:sp>
      <p:pic>
        <p:nvPicPr>
          <p:cNvPr id="9" name="Imagen 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24E55D19-1A8D-47B8-A44B-479D964E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80" y="268208"/>
            <a:ext cx="1130040" cy="1130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668D7DA-B360-431C-A06F-6C27A14E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846" y="1485031"/>
            <a:ext cx="3024554" cy="4294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D0531-B843-4E27-820F-38C184DA6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3" t="15300" r="75505" b="53507"/>
          <a:stretch/>
        </p:blipFill>
        <p:spPr>
          <a:xfrm>
            <a:off x="5530980" y="3084715"/>
            <a:ext cx="1065402" cy="128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93">
            <a:extLst>
              <a:ext uri="{FF2B5EF4-FFF2-40B4-BE49-F238E27FC236}">
                <a16:creationId xmlns:a16="http://schemas.microsoft.com/office/drawing/2014/main" id="{4F88CE00-2150-4E94-9D99-249E4A2BA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99" r="59437" b="45063"/>
          <a:stretch/>
        </p:blipFill>
        <p:spPr>
          <a:xfrm>
            <a:off x="690549" y="1317840"/>
            <a:ext cx="7815096" cy="357333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39647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4"/>
            </a:pPr>
            <a:r>
              <a:rPr lang="es-MX" dirty="0"/>
              <a:t>Ingresa datos para la recepción (Orden de compra, articulo, proveedor, </a:t>
            </a:r>
            <a:r>
              <a:rPr lang="es-MX" dirty="0" err="1"/>
              <a:t>etc</a:t>
            </a:r>
            <a:r>
              <a:rPr lang="es-MX" dirty="0"/>
              <a:t>)</a:t>
            </a:r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16" name="Marcador de contenido 14">
            <a:extLst>
              <a:ext uri="{FF2B5EF4-FFF2-40B4-BE49-F238E27FC236}">
                <a16:creationId xmlns:a16="http://schemas.microsoft.com/office/drawing/2014/main" id="{FDE19C06-E68C-4B25-AEE0-B1B4D7257601}"/>
              </a:ext>
            </a:extLst>
          </p:cNvPr>
          <p:cNvSpPr txBox="1">
            <a:spLocks/>
          </p:cNvSpPr>
          <p:nvPr/>
        </p:nvSpPr>
        <p:spPr>
          <a:xfrm>
            <a:off x="9147500" y="1288517"/>
            <a:ext cx="2353951" cy="11785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22650" indent="-285750">
              <a:buFont typeface="+mj-lt"/>
              <a:buAutoNum type="arabicParenR"/>
            </a:pPr>
            <a:r>
              <a:rPr lang="es-MX" sz="1200" dirty="0">
                <a:solidFill>
                  <a:schemeClr val="tx1"/>
                </a:solidFill>
              </a:rPr>
              <a:t>Asegurarse que se encuentra en la sucursal correcta.</a:t>
            </a:r>
          </a:p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En caso contario dar clic sobre el botón “cambiar organización y elegir la correcta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0C7C67-DFE2-4E27-98EF-F5F7C3D3127D}"/>
              </a:ext>
            </a:extLst>
          </p:cNvPr>
          <p:cNvSpPr/>
          <p:nvPr/>
        </p:nvSpPr>
        <p:spPr>
          <a:xfrm>
            <a:off x="5985095" y="1608839"/>
            <a:ext cx="2370796" cy="21334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F0CB3B4-2EE8-46CD-9E2B-A2D4510FCC07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>
            <a:off x="8355892" y="1715514"/>
            <a:ext cx="791609" cy="16230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arcador de contenido 14">
            <a:extLst>
              <a:ext uri="{FF2B5EF4-FFF2-40B4-BE49-F238E27FC236}">
                <a16:creationId xmlns:a16="http://schemas.microsoft.com/office/drawing/2014/main" id="{B47C851E-FABD-40DF-9184-2C8E065081EE}"/>
              </a:ext>
            </a:extLst>
          </p:cNvPr>
          <p:cNvSpPr txBox="1">
            <a:spLocks/>
          </p:cNvSpPr>
          <p:nvPr/>
        </p:nvSpPr>
        <p:spPr>
          <a:xfrm>
            <a:off x="9164067" y="2607492"/>
            <a:ext cx="2337383" cy="3772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65500" indent="-228600">
              <a:buFont typeface="+mj-lt"/>
              <a:buAutoNum type="arabicParenR" startAt="2"/>
            </a:pPr>
            <a:r>
              <a:rPr lang="es-MX" sz="1200" dirty="0">
                <a:solidFill>
                  <a:schemeClr val="tx1"/>
                </a:solidFill>
              </a:rPr>
              <a:t>Ingresar Orden de compra OC (ejemplo DDU2)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114BDD4-FB1A-41DF-A6BC-ACDAADD87F4F}"/>
              </a:ext>
            </a:extLst>
          </p:cNvPr>
          <p:cNvSpPr/>
          <p:nvPr/>
        </p:nvSpPr>
        <p:spPr>
          <a:xfrm>
            <a:off x="1779303" y="2640613"/>
            <a:ext cx="2370796" cy="19522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FAD1FBDC-738A-4BCE-9B4F-ADE7D629925B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 rot="10800000">
            <a:off x="4150099" y="2738225"/>
            <a:ext cx="5013968" cy="57888"/>
          </a:xfrm>
          <a:prstGeom prst="bentConnector3">
            <a:avLst>
              <a:gd name="adj1" fmla="val 82173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arcador de contenido 14">
            <a:extLst>
              <a:ext uri="{FF2B5EF4-FFF2-40B4-BE49-F238E27FC236}">
                <a16:creationId xmlns:a16="http://schemas.microsoft.com/office/drawing/2014/main" id="{7AACC0E4-94CF-4DBC-B21E-B08D81F07132}"/>
              </a:ext>
            </a:extLst>
          </p:cNvPr>
          <p:cNvSpPr txBox="1">
            <a:spLocks/>
          </p:cNvSpPr>
          <p:nvPr/>
        </p:nvSpPr>
        <p:spPr>
          <a:xfrm>
            <a:off x="9140653" y="3181130"/>
            <a:ext cx="2360798" cy="4121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226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+mj-lt"/>
              <a:buAutoNum type="romanUcPeriod" startAt="2"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>
              <a:buFont typeface="+mj-lt"/>
              <a:buAutoNum type="arabicParenR" startAt="3"/>
            </a:pPr>
            <a:r>
              <a:rPr lang="es-MX" dirty="0"/>
              <a:t>Dar clic en buscar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A067860-FED9-4CF6-AC38-7F39489C5537}"/>
              </a:ext>
            </a:extLst>
          </p:cNvPr>
          <p:cNvSpPr/>
          <p:nvPr/>
        </p:nvSpPr>
        <p:spPr>
          <a:xfrm>
            <a:off x="5865359" y="3593242"/>
            <a:ext cx="336658" cy="19071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2E8B7F0F-325B-4B55-A70D-3DBE5E234050}"/>
              </a:ext>
            </a:extLst>
          </p:cNvPr>
          <p:cNvCxnSpPr>
            <a:cxnSpLocks/>
            <a:stCxn id="57" idx="1"/>
            <a:endCxn id="58" idx="1"/>
          </p:cNvCxnSpPr>
          <p:nvPr/>
        </p:nvCxnSpPr>
        <p:spPr>
          <a:xfrm rot="10800000" flipV="1">
            <a:off x="5865359" y="3387185"/>
            <a:ext cx="3275294" cy="301413"/>
          </a:xfrm>
          <a:prstGeom prst="bentConnector3">
            <a:avLst>
              <a:gd name="adj1" fmla="val 10698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596348" y="5225762"/>
            <a:ext cx="10905102" cy="84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NOTAS:</a:t>
            </a:r>
          </a:p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En los campos donde se presente dos asteriscos </a:t>
            </a:r>
            <a:r>
              <a:rPr lang="es-MX" sz="1200" b="1" dirty="0">
                <a:solidFill>
                  <a:srgbClr val="00B0F0"/>
                </a:solidFill>
                <a:effectLst/>
              </a:rPr>
              <a:t>**</a:t>
            </a:r>
            <a:r>
              <a:rPr lang="es-MX" sz="1200" b="1" dirty="0">
                <a:solidFill>
                  <a:schemeClr val="tx1"/>
                </a:solidFill>
                <a:effectLst/>
              </a:rPr>
              <a:t> </a:t>
            </a:r>
            <a:r>
              <a:rPr lang="es-MX" sz="1200" dirty="0">
                <a:solidFill>
                  <a:schemeClr val="tx1"/>
                </a:solidFill>
                <a:effectLst/>
              </a:rPr>
              <a:t> indica que se deben de llenar al menos uno de los  datos que se soliciten en pantalla.</a:t>
            </a:r>
          </a:p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En caso de presentarse solo un asterisco  </a:t>
            </a:r>
            <a:r>
              <a:rPr lang="es-MX" sz="1200" b="1" dirty="0">
                <a:solidFill>
                  <a:srgbClr val="00B0F0"/>
                </a:solidFill>
                <a:effectLst/>
              </a:rPr>
              <a:t>*</a:t>
            </a:r>
            <a:r>
              <a:rPr lang="es-MX" sz="1200" b="1" dirty="0">
                <a:solidFill>
                  <a:schemeClr val="tx1"/>
                </a:solidFill>
                <a:effectLst/>
              </a:rPr>
              <a:t> </a:t>
            </a:r>
            <a:r>
              <a:rPr lang="es-MX" sz="1200" dirty="0">
                <a:solidFill>
                  <a:schemeClr val="tx1"/>
                </a:solidFill>
                <a:effectLst/>
              </a:rPr>
              <a:t>Indica que es un campo obligatorio a llenar</a:t>
            </a:r>
          </a:p>
          <a:p>
            <a:pPr marL="36900" indent="0">
              <a:buNone/>
            </a:pPr>
            <a:endParaRPr lang="es-MX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1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39647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5"/>
            </a:pPr>
            <a:r>
              <a:rPr lang="es-MX" dirty="0"/>
              <a:t>Seleccionar las partidas a recibir </a:t>
            </a:r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16" name="Marcador de contenido 14">
            <a:extLst>
              <a:ext uri="{FF2B5EF4-FFF2-40B4-BE49-F238E27FC236}">
                <a16:creationId xmlns:a16="http://schemas.microsoft.com/office/drawing/2014/main" id="{FDE19C06-E68C-4B25-AEE0-B1B4D7257601}"/>
              </a:ext>
            </a:extLst>
          </p:cNvPr>
          <p:cNvSpPr txBox="1">
            <a:spLocks/>
          </p:cNvSpPr>
          <p:nvPr/>
        </p:nvSpPr>
        <p:spPr>
          <a:xfrm>
            <a:off x="9098294" y="791626"/>
            <a:ext cx="2353951" cy="986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1.Seleccion </a:t>
            </a:r>
          </a:p>
          <a:p>
            <a:pPr>
              <a:buFont typeface="+mj-lt"/>
              <a:buAutoNum type="alphaLcParenR"/>
            </a:pPr>
            <a:r>
              <a:rPr lang="es-MX" sz="1200" dirty="0">
                <a:solidFill>
                  <a:schemeClr val="tx1"/>
                </a:solidFill>
              </a:rPr>
              <a:t>Seleccionar presionando en el teclado </a:t>
            </a:r>
            <a:r>
              <a:rPr lang="es-MX" sz="1200" b="1" dirty="0" err="1">
                <a:solidFill>
                  <a:schemeClr val="accent5"/>
                </a:solidFill>
              </a:rPr>
              <a:t>ctrl</a:t>
            </a:r>
            <a:r>
              <a:rPr lang="es-MX" sz="1200" b="1" dirty="0">
                <a:solidFill>
                  <a:schemeClr val="accent5"/>
                </a:solidFill>
              </a:rPr>
              <a:t>+ clic </a:t>
            </a:r>
            <a:r>
              <a:rPr lang="es-MX" sz="1200" dirty="0">
                <a:solidFill>
                  <a:schemeClr val="tx1"/>
                </a:solidFill>
              </a:rPr>
              <a:t>en cada una de las líneas.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DB61B86-7A16-431C-8432-822B665AC657}"/>
              </a:ext>
            </a:extLst>
          </p:cNvPr>
          <p:cNvSpPr/>
          <p:nvPr/>
        </p:nvSpPr>
        <p:spPr>
          <a:xfrm>
            <a:off x="4277939" y="3996922"/>
            <a:ext cx="2370796" cy="19522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51B49C-9E1E-4A95-BC87-129480685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81" r="59033" b="50000"/>
          <a:stretch/>
        </p:blipFill>
        <p:spPr>
          <a:xfrm>
            <a:off x="735850" y="1329662"/>
            <a:ext cx="7907818" cy="4372398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D78C6842-0338-4B34-8047-389B16F2D7E5}"/>
              </a:ext>
            </a:extLst>
          </p:cNvPr>
          <p:cNvSpPr/>
          <p:nvPr/>
        </p:nvSpPr>
        <p:spPr>
          <a:xfrm>
            <a:off x="808383" y="4494069"/>
            <a:ext cx="114643" cy="19522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F4C7AA2F-89D2-497D-A53B-CD163017B9D5}"/>
              </a:ext>
            </a:extLst>
          </p:cNvPr>
          <p:cNvCxnSpPr>
            <a:cxnSpLocks/>
            <a:stCxn id="16" idx="1"/>
            <a:endCxn id="29" idx="1"/>
          </p:cNvCxnSpPr>
          <p:nvPr/>
        </p:nvCxnSpPr>
        <p:spPr>
          <a:xfrm rot="10800000" flipV="1">
            <a:off x="808384" y="1284959"/>
            <a:ext cx="8289911" cy="3306722"/>
          </a:xfrm>
          <a:prstGeom prst="bentConnector3">
            <a:avLst>
              <a:gd name="adj1" fmla="val 10275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B62E912-2D72-4AA2-B1E2-B21616B1029F}"/>
              </a:ext>
            </a:extLst>
          </p:cNvPr>
          <p:cNvSpPr/>
          <p:nvPr/>
        </p:nvSpPr>
        <p:spPr>
          <a:xfrm>
            <a:off x="801859" y="4970926"/>
            <a:ext cx="114643" cy="32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B17FC16-FF9E-4B0F-956C-E7D819062ABF}"/>
              </a:ext>
            </a:extLst>
          </p:cNvPr>
          <p:cNvCxnSpPr>
            <a:cxnSpLocks/>
            <a:stCxn id="16" idx="1"/>
            <a:endCxn id="21" idx="1"/>
          </p:cNvCxnSpPr>
          <p:nvPr/>
        </p:nvCxnSpPr>
        <p:spPr>
          <a:xfrm rot="10800000" flipV="1">
            <a:off x="801860" y="1284958"/>
            <a:ext cx="8296435" cy="3848961"/>
          </a:xfrm>
          <a:prstGeom prst="bentConnector3">
            <a:avLst>
              <a:gd name="adj1" fmla="val 102755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A846DD02-205A-4845-A00E-48D24709FB77}"/>
              </a:ext>
            </a:extLst>
          </p:cNvPr>
          <p:cNvCxnSpPr>
            <a:cxnSpLocks/>
            <a:stCxn id="33" idx="1"/>
            <a:endCxn id="36" idx="0"/>
          </p:cNvCxnSpPr>
          <p:nvPr/>
        </p:nvCxnSpPr>
        <p:spPr>
          <a:xfrm rot="10800000" flipV="1">
            <a:off x="865704" y="2503911"/>
            <a:ext cx="8232590" cy="127410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098294" y="2139818"/>
            <a:ext cx="2353951" cy="7281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LcParenR" startAt="2"/>
            </a:pPr>
            <a:r>
              <a:rPr lang="es-MX" sz="1200" dirty="0">
                <a:solidFill>
                  <a:schemeClr val="tx1"/>
                </a:solidFill>
              </a:rPr>
              <a:t>Para la selección de todas las partidas solo será necesario dar clic sobre el cuadrado superior izquierdo.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1E29F63-01A0-4E0A-8113-F3CA5948BF49}"/>
              </a:ext>
            </a:extLst>
          </p:cNvPr>
          <p:cNvSpPr/>
          <p:nvPr/>
        </p:nvSpPr>
        <p:spPr>
          <a:xfrm>
            <a:off x="808382" y="3778015"/>
            <a:ext cx="114643" cy="40694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Marcador de contenido 14">
            <a:extLst>
              <a:ext uri="{FF2B5EF4-FFF2-40B4-BE49-F238E27FC236}">
                <a16:creationId xmlns:a16="http://schemas.microsoft.com/office/drawing/2014/main" id="{71654FFC-9529-42C7-9144-00159E6D61B5}"/>
              </a:ext>
            </a:extLst>
          </p:cNvPr>
          <p:cNvSpPr txBox="1">
            <a:spLocks/>
          </p:cNvSpPr>
          <p:nvPr/>
        </p:nvSpPr>
        <p:spPr>
          <a:xfrm>
            <a:off x="9098295" y="3241902"/>
            <a:ext cx="2353951" cy="6544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2. Una vez seleccionado dar clic en el botón recibir.</a:t>
            </a:r>
          </a:p>
        </p:txBody>
      </p: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2E4C39B0-454D-4437-BA7C-1C790E38366A}"/>
              </a:ext>
            </a:extLst>
          </p:cNvPr>
          <p:cNvCxnSpPr>
            <a:cxnSpLocks/>
            <a:stCxn id="46" idx="1"/>
            <a:endCxn id="50" idx="3"/>
          </p:cNvCxnSpPr>
          <p:nvPr/>
        </p:nvCxnSpPr>
        <p:spPr>
          <a:xfrm rot="10800000" flipV="1">
            <a:off x="1481361" y="3569108"/>
            <a:ext cx="7616935" cy="203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BC9B2D7-3CA8-449A-9990-8A9FC40C1F91}"/>
              </a:ext>
            </a:extLst>
          </p:cNvPr>
          <p:cNvSpPr/>
          <p:nvPr/>
        </p:nvSpPr>
        <p:spPr>
          <a:xfrm>
            <a:off x="1104181" y="3408452"/>
            <a:ext cx="377179" cy="32537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54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56">
            <a:extLst>
              <a:ext uri="{FF2B5EF4-FFF2-40B4-BE49-F238E27FC236}">
                <a16:creationId xmlns:a16="http://schemas.microsoft.com/office/drawing/2014/main" id="{BD78EF0B-2593-4C77-8D8C-D3B0745C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4" r="58891" b="51930"/>
          <a:stretch/>
        </p:blipFill>
        <p:spPr>
          <a:xfrm>
            <a:off x="739755" y="3559979"/>
            <a:ext cx="7843528" cy="239093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5"/>
            </a:pPr>
            <a:r>
              <a:rPr lang="es-MX" dirty="0"/>
              <a:t>Captura de datos de productos para recibo</a:t>
            </a:r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098294" y="1284959"/>
            <a:ext cx="2353951" cy="7281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Seleccionar todas las partidas dando clic sobre el cuadrado superior izquierdo.</a:t>
            </a:r>
          </a:p>
        </p:txBody>
      </p:sp>
      <p:sp>
        <p:nvSpPr>
          <p:cNvPr id="46" name="Marcador de contenido 14">
            <a:extLst>
              <a:ext uri="{FF2B5EF4-FFF2-40B4-BE49-F238E27FC236}">
                <a16:creationId xmlns:a16="http://schemas.microsoft.com/office/drawing/2014/main" id="{71654FFC-9529-42C7-9144-00159E6D61B5}"/>
              </a:ext>
            </a:extLst>
          </p:cNvPr>
          <p:cNvSpPr txBox="1">
            <a:spLocks/>
          </p:cNvSpPr>
          <p:nvPr/>
        </p:nvSpPr>
        <p:spPr>
          <a:xfrm>
            <a:off x="9098295" y="2499660"/>
            <a:ext cx="2353951" cy="6544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Dar clic  “Mostrar cantidades de recepción” para que nos muestre el total de productos por línea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F49FB0-5894-442B-9BB0-3B7827A68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05" r="59245" b="54669"/>
          <a:stretch/>
        </p:blipFill>
        <p:spPr>
          <a:xfrm>
            <a:off x="739755" y="1284959"/>
            <a:ext cx="7843528" cy="2144039"/>
          </a:xfrm>
          <a:prstGeom prst="rect">
            <a:avLst/>
          </a:prstGeom>
        </p:spPr>
      </p:pic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E457AD41-A6F1-47FC-8FE9-6158B03EC138}"/>
              </a:ext>
            </a:extLst>
          </p:cNvPr>
          <p:cNvCxnSpPr>
            <a:cxnSpLocks/>
            <a:stCxn id="33" idx="1"/>
            <a:endCxn id="28" idx="0"/>
          </p:cNvCxnSpPr>
          <p:nvPr/>
        </p:nvCxnSpPr>
        <p:spPr>
          <a:xfrm rot="10800000" flipV="1">
            <a:off x="827542" y="1649053"/>
            <a:ext cx="8270753" cy="66112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E5EE08-72E4-4D95-BBEA-95B23FEBBAAC}"/>
              </a:ext>
            </a:extLst>
          </p:cNvPr>
          <p:cNvSpPr/>
          <p:nvPr/>
        </p:nvSpPr>
        <p:spPr>
          <a:xfrm>
            <a:off x="773481" y="2310177"/>
            <a:ext cx="108119" cy="327207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DC99E25A-9109-491A-BBCD-9F7B8F2638CD}"/>
              </a:ext>
            </a:extLst>
          </p:cNvPr>
          <p:cNvCxnSpPr>
            <a:cxnSpLocks/>
            <a:stCxn id="46" idx="1"/>
            <a:endCxn id="34" idx="0"/>
          </p:cNvCxnSpPr>
          <p:nvPr/>
        </p:nvCxnSpPr>
        <p:spPr>
          <a:xfrm rot="10800000">
            <a:off x="2798117" y="2084980"/>
            <a:ext cx="6300178" cy="741886"/>
          </a:xfrm>
          <a:prstGeom prst="bentConnector4">
            <a:avLst>
              <a:gd name="adj1" fmla="val 45780"/>
              <a:gd name="adj2" fmla="val 130813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FB4C26E-5456-4EB4-B8C8-EC0853579E84}"/>
              </a:ext>
            </a:extLst>
          </p:cNvPr>
          <p:cNvSpPr/>
          <p:nvPr/>
        </p:nvSpPr>
        <p:spPr>
          <a:xfrm>
            <a:off x="2266436" y="2084980"/>
            <a:ext cx="1063361" cy="21771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Marcador de contenido 14">
            <a:extLst>
              <a:ext uri="{FF2B5EF4-FFF2-40B4-BE49-F238E27FC236}">
                <a16:creationId xmlns:a16="http://schemas.microsoft.com/office/drawing/2014/main" id="{1C831B6F-3B44-4576-AECA-7B025942277D}"/>
              </a:ext>
            </a:extLst>
          </p:cNvPr>
          <p:cNvSpPr txBox="1">
            <a:spLocks/>
          </p:cNvSpPr>
          <p:nvPr/>
        </p:nvSpPr>
        <p:spPr>
          <a:xfrm>
            <a:off x="9098292" y="3536896"/>
            <a:ext cx="2353951" cy="7281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Ingresa en el campo de “Lote” el numero de pedimento proporcionado por compras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75CF906E-0B1A-49C1-AB6F-DB5785E69F7D}"/>
              </a:ext>
            </a:extLst>
          </p:cNvPr>
          <p:cNvCxnSpPr>
            <a:cxnSpLocks/>
            <a:stCxn id="38" idx="1"/>
            <a:endCxn id="49" idx="0"/>
          </p:cNvCxnSpPr>
          <p:nvPr/>
        </p:nvCxnSpPr>
        <p:spPr>
          <a:xfrm rot="10800000" flipV="1">
            <a:off x="5717876" y="3900989"/>
            <a:ext cx="3380417" cy="676807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5296619" y="4577797"/>
            <a:ext cx="842512" cy="113765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F8CEC17-8A99-4696-8EF4-CBD356C0C0A9}"/>
              </a:ext>
            </a:extLst>
          </p:cNvPr>
          <p:cNvSpPr/>
          <p:nvPr/>
        </p:nvSpPr>
        <p:spPr>
          <a:xfrm>
            <a:off x="5253488" y="5261145"/>
            <a:ext cx="842512" cy="13867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Marcador de contenido 14">
            <a:extLst>
              <a:ext uri="{FF2B5EF4-FFF2-40B4-BE49-F238E27FC236}">
                <a16:creationId xmlns:a16="http://schemas.microsoft.com/office/drawing/2014/main" id="{A582CF5A-FAB5-4B7B-8410-CB20B01CAEA3}"/>
              </a:ext>
            </a:extLst>
          </p:cNvPr>
          <p:cNvSpPr txBox="1">
            <a:spLocks/>
          </p:cNvSpPr>
          <p:nvPr/>
        </p:nvSpPr>
        <p:spPr>
          <a:xfrm>
            <a:off x="9098292" y="4394094"/>
            <a:ext cx="2353951" cy="4542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Ingresa </a:t>
            </a:r>
            <a:r>
              <a:rPr lang="es-MX" sz="1200" dirty="0" err="1">
                <a:solidFill>
                  <a:schemeClr val="tx1"/>
                </a:solidFill>
              </a:rPr>
              <a:t>subinventario</a:t>
            </a:r>
            <a:r>
              <a:rPr lang="es-MX" sz="1200" dirty="0">
                <a:solidFill>
                  <a:schemeClr val="tx1"/>
                </a:solidFill>
              </a:rPr>
              <a:t> donde se hará el recibo de producto</a:t>
            </a:r>
          </a:p>
        </p:txBody>
      </p: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8A346FA6-924B-434B-8032-B51A4FC2F041}"/>
              </a:ext>
            </a:extLst>
          </p:cNvPr>
          <p:cNvCxnSpPr>
            <a:cxnSpLocks/>
            <a:stCxn id="54" idx="1"/>
            <a:endCxn id="60" idx="3"/>
          </p:cNvCxnSpPr>
          <p:nvPr/>
        </p:nvCxnSpPr>
        <p:spPr>
          <a:xfrm rot="10800000" flipV="1">
            <a:off x="7203058" y="4621216"/>
            <a:ext cx="1895235" cy="53304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359C5A1-5273-4376-9F7D-54DBD8DEA304}"/>
              </a:ext>
            </a:extLst>
          </p:cNvPr>
          <p:cNvSpPr/>
          <p:nvPr/>
        </p:nvSpPr>
        <p:spPr>
          <a:xfrm>
            <a:off x="6676845" y="4585437"/>
            <a:ext cx="526212" cy="113765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Marcador de contenido 14">
            <a:extLst>
              <a:ext uri="{FF2B5EF4-FFF2-40B4-BE49-F238E27FC236}">
                <a16:creationId xmlns:a16="http://schemas.microsoft.com/office/drawing/2014/main" id="{2E15390E-0EA9-4B4F-9379-4CD5E44B32A0}"/>
              </a:ext>
            </a:extLst>
          </p:cNvPr>
          <p:cNvSpPr txBox="1">
            <a:spLocks/>
          </p:cNvSpPr>
          <p:nvPr/>
        </p:nvSpPr>
        <p:spPr>
          <a:xfrm>
            <a:off x="9098292" y="5267996"/>
            <a:ext cx="2353951" cy="310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Da clic en crear recepción </a:t>
            </a:r>
          </a:p>
        </p:txBody>
      </p: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F3B57523-3235-4F7F-ACAC-7E939CBC3829}"/>
              </a:ext>
            </a:extLst>
          </p:cNvPr>
          <p:cNvCxnSpPr>
            <a:cxnSpLocks/>
            <a:stCxn id="69" idx="3"/>
            <a:endCxn id="72" idx="2"/>
          </p:cNvCxnSpPr>
          <p:nvPr/>
        </p:nvCxnSpPr>
        <p:spPr>
          <a:xfrm flipH="1" flipV="1">
            <a:off x="7771118" y="4186788"/>
            <a:ext cx="3681125" cy="1236693"/>
          </a:xfrm>
          <a:prstGeom prst="bentConnector4">
            <a:avLst>
              <a:gd name="adj1" fmla="val -2226"/>
              <a:gd name="adj2" fmla="val 8907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ángulo 71">
            <a:extLst>
              <a:ext uri="{FF2B5EF4-FFF2-40B4-BE49-F238E27FC236}">
                <a16:creationId xmlns:a16="http://schemas.microsoft.com/office/drawing/2014/main" id="{D14CD0B0-1385-49CD-AF4A-485B9BC4FBD5}"/>
              </a:ext>
            </a:extLst>
          </p:cNvPr>
          <p:cNvSpPr/>
          <p:nvPr/>
        </p:nvSpPr>
        <p:spPr>
          <a:xfrm>
            <a:off x="7450659" y="4013770"/>
            <a:ext cx="640917" cy="17301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8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5"/>
            </a:pPr>
            <a:r>
              <a:rPr lang="es-MX" dirty="0"/>
              <a:t>Recibo de producto</a:t>
            </a:r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241701" y="1300469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Dar clic en Enviar  para finalizar la recepción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F34A6-AFAC-4638-9398-AAE57BE2E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35" r="58750" b="34177"/>
          <a:stretch/>
        </p:blipFill>
        <p:spPr>
          <a:xfrm>
            <a:off x="696621" y="1300469"/>
            <a:ext cx="7737727" cy="30318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FEEC39-7476-40A3-B52B-34449B3511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28" t="31437" r="74429" b="52599"/>
          <a:stretch/>
        </p:blipFill>
        <p:spPr>
          <a:xfrm>
            <a:off x="2133508" y="4538140"/>
            <a:ext cx="4212659" cy="1397465"/>
          </a:xfrm>
          <a:prstGeom prst="rect">
            <a:avLst/>
          </a:prstGeom>
        </p:spPr>
      </p:pic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6DD0917F-46E5-4CF8-9F7C-DBCCE8596EF5}"/>
              </a:ext>
            </a:extLst>
          </p:cNvPr>
          <p:cNvCxnSpPr>
            <a:cxnSpLocks/>
            <a:stCxn id="33" idx="1"/>
            <a:endCxn id="31" idx="2"/>
          </p:cNvCxnSpPr>
          <p:nvPr/>
        </p:nvCxnSpPr>
        <p:spPr>
          <a:xfrm rot="10800000" flipV="1">
            <a:off x="7837099" y="1563762"/>
            <a:ext cx="1404603" cy="92509"/>
          </a:xfrm>
          <a:prstGeom prst="bentConnector4">
            <a:avLst>
              <a:gd name="adj1" fmla="val 44012"/>
              <a:gd name="adj2" fmla="val 531726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F2ED92E-667F-4067-8E16-1D765858C1F4}"/>
              </a:ext>
            </a:extLst>
          </p:cNvPr>
          <p:cNvSpPr/>
          <p:nvPr/>
        </p:nvSpPr>
        <p:spPr>
          <a:xfrm>
            <a:off x="7668882" y="1438845"/>
            <a:ext cx="336431" cy="217427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Marcador de contenido 14">
            <a:extLst>
              <a:ext uri="{FF2B5EF4-FFF2-40B4-BE49-F238E27FC236}">
                <a16:creationId xmlns:a16="http://schemas.microsoft.com/office/drawing/2014/main" id="{DC753014-078C-47BD-8EE7-E151F4442C02}"/>
              </a:ext>
            </a:extLst>
          </p:cNvPr>
          <p:cNvSpPr txBox="1">
            <a:spLocks/>
          </p:cNvSpPr>
          <p:nvPr/>
        </p:nvSpPr>
        <p:spPr>
          <a:xfrm>
            <a:off x="9272648" y="4332351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Nos notifica el numero de Recibo</a:t>
            </a:r>
          </a:p>
        </p:txBody>
      </p: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6" idx="1"/>
            <a:endCxn id="40" idx="0"/>
          </p:cNvCxnSpPr>
          <p:nvPr/>
        </p:nvCxnSpPr>
        <p:spPr>
          <a:xfrm rot="10800000" flipV="1">
            <a:off x="3462022" y="4595645"/>
            <a:ext cx="5810627" cy="44856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782180C-69EA-4FEF-A45B-99550507CF2F}"/>
              </a:ext>
            </a:extLst>
          </p:cNvPr>
          <p:cNvSpPr/>
          <p:nvPr/>
        </p:nvSpPr>
        <p:spPr>
          <a:xfrm>
            <a:off x="2684205" y="5044211"/>
            <a:ext cx="1555632" cy="175245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Marcador de contenido 14">
            <a:extLst>
              <a:ext uri="{FF2B5EF4-FFF2-40B4-BE49-F238E27FC236}">
                <a16:creationId xmlns:a16="http://schemas.microsoft.com/office/drawing/2014/main" id="{4384CE98-CB99-46E7-9A5B-B74D9A43C1FD}"/>
              </a:ext>
            </a:extLst>
          </p:cNvPr>
          <p:cNvSpPr txBox="1">
            <a:spLocks/>
          </p:cNvSpPr>
          <p:nvPr/>
        </p:nvSpPr>
        <p:spPr>
          <a:xfrm>
            <a:off x="9272648" y="5155301"/>
            <a:ext cx="2353951" cy="3871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Dar Clic en Aceptar</a:t>
            </a:r>
          </a:p>
        </p:txBody>
      </p: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D8BB823C-9D7E-4017-8421-611D73832CD6}"/>
              </a:ext>
            </a:extLst>
          </p:cNvPr>
          <p:cNvCxnSpPr>
            <a:cxnSpLocks/>
            <a:stCxn id="48" idx="1"/>
            <a:endCxn id="51" idx="3"/>
          </p:cNvCxnSpPr>
          <p:nvPr/>
        </p:nvCxnSpPr>
        <p:spPr>
          <a:xfrm rot="10800000" flipV="1">
            <a:off x="5749464" y="5348897"/>
            <a:ext cx="3523185" cy="620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66ECF9A9-26A4-46F2-AEF4-36FE005943F0}"/>
              </a:ext>
            </a:extLst>
          </p:cNvPr>
          <p:cNvSpPr/>
          <p:nvPr/>
        </p:nvSpPr>
        <p:spPr>
          <a:xfrm>
            <a:off x="4779037" y="5219456"/>
            <a:ext cx="970426" cy="27129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derecha 1">
            <a:hlinkClick r:id="rId6" action="ppaction://hlinksldjump"/>
          </p:cNvPr>
          <p:cNvSpPr/>
          <p:nvPr/>
        </p:nvSpPr>
        <p:spPr>
          <a:xfrm rot="10800000">
            <a:off x="9908771" y="5688389"/>
            <a:ext cx="631767" cy="32894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7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s-MX" dirty="0" smtClean="0"/>
              <a:t> Es la opción para realizar movimientos de existencia entre los </a:t>
            </a:r>
            <a:r>
              <a:rPr lang="es-MX" dirty="0" err="1" smtClean="0"/>
              <a:t>subinventarios</a:t>
            </a:r>
            <a:r>
              <a:rPr lang="es-MX" dirty="0" smtClean="0"/>
              <a:t> de cada tienda. Por ejemplo: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Exhibición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Visual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Vistas</a:t>
            </a:r>
          </a:p>
          <a:p>
            <a:pPr marL="36900" indent="0">
              <a:buNone/>
            </a:pPr>
            <a:endParaRPr lang="es-MX" dirty="0" smtClean="0"/>
          </a:p>
          <a:p>
            <a:pPr marL="36900" indent="0">
              <a:buNone/>
            </a:pPr>
            <a:endParaRPr lang="es-MX" dirty="0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pPr marL="36900" indent="0"/>
            <a:r>
              <a:rPr lang="es-MX" dirty="0" smtClean="0">
                <a:solidFill>
                  <a:schemeClr val="tx1"/>
                </a:solidFill>
              </a:rPr>
              <a:t>2. Crear </a:t>
            </a:r>
            <a:r>
              <a:rPr lang="es-MX" dirty="0">
                <a:solidFill>
                  <a:schemeClr val="tx1"/>
                </a:solidFill>
              </a:rPr>
              <a:t>transferencia de </a:t>
            </a:r>
            <a:r>
              <a:rPr lang="es-MX" dirty="0" err="1">
                <a:solidFill>
                  <a:schemeClr val="tx1"/>
                </a:solidFill>
              </a:rPr>
              <a:t>subinventario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8913606" y="1690797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1. Dar </a:t>
            </a:r>
            <a:r>
              <a:rPr lang="es-MX" sz="1200" dirty="0">
                <a:solidFill>
                  <a:schemeClr val="tx1"/>
                </a:solidFill>
              </a:rPr>
              <a:t>clic en </a:t>
            </a:r>
            <a:r>
              <a:rPr lang="es-MX" sz="1200" dirty="0" smtClean="0">
                <a:solidFill>
                  <a:schemeClr val="tx1"/>
                </a:solidFill>
              </a:rPr>
              <a:t>Ejecución de la Cadena de Suministro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2213160"/>
            <a:ext cx="7229475" cy="374332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255581" y="2480680"/>
            <a:ext cx="1277327" cy="1463145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endCxn id="22" idx="0"/>
          </p:cNvCxnSpPr>
          <p:nvPr/>
        </p:nvCxnSpPr>
        <p:spPr>
          <a:xfrm rot="10800000" flipV="1">
            <a:off x="2894245" y="1954092"/>
            <a:ext cx="5942184" cy="526588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2865" y="3943825"/>
            <a:ext cx="3112124" cy="5088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406390" y="3947417"/>
            <a:ext cx="1224128" cy="101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8836429" y="3723194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2. Dar </a:t>
            </a:r>
            <a:r>
              <a:rPr lang="es-MX" sz="1200" dirty="0">
                <a:solidFill>
                  <a:schemeClr val="tx1"/>
                </a:solidFill>
              </a:rPr>
              <a:t>clic </a:t>
            </a:r>
            <a:r>
              <a:rPr lang="es-MX" sz="1200" dirty="0" smtClean="0">
                <a:solidFill>
                  <a:schemeClr val="tx1"/>
                </a:solidFill>
              </a:rPr>
              <a:t>en La gestión del inventario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39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50" y="1832047"/>
            <a:ext cx="5787770" cy="225325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999093" y="2753004"/>
            <a:ext cx="432262" cy="41214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22369" y="2036617"/>
            <a:ext cx="1970788" cy="92205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409334" y="1773323"/>
            <a:ext cx="1729046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3. Dar </a:t>
            </a:r>
            <a:r>
              <a:rPr lang="es-MX" sz="1200" dirty="0">
                <a:solidFill>
                  <a:schemeClr val="tx1"/>
                </a:solidFill>
              </a:rPr>
              <a:t>clic en </a:t>
            </a:r>
            <a:r>
              <a:rPr lang="es-MX" sz="1200" dirty="0" smtClean="0">
                <a:solidFill>
                  <a:schemeClr val="tx1"/>
                </a:solidFill>
              </a:rPr>
              <a:t>Tareas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763" y="3144911"/>
            <a:ext cx="3107011" cy="2935530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8463575" y="3727612"/>
            <a:ext cx="2493818" cy="27432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4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5069289" y="3864772"/>
            <a:ext cx="3394286" cy="1429772"/>
          </a:xfrm>
          <a:prstGeom prst="bentConnector3">
            <a:avLst>
              <a:gd name="adj1" fmla="val 7400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2567419" y="5031250"/>
            <a:ext cx="2501870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4. Dar </a:t>
            </a:r>
            <a:r>
              <a:rPr lang="es-MX" sz="1200" dirty="0">
                <a:solidFill>
                  <a:schemeClr val="tx1"/>
                </a:solidFill>
              </a:rPr>
              <a:t>clic </a:t>
            </a:r>
            <a:r>
              <a:rPr lang="es-MX" sz="1200" dirty="0" smtClean="0">
                <a:solidFill>
                  <a:schemeClr val="tx1"/>
                </a:solidFill>
              </a:rPr>
              <a:t>en Crear transferencia de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marL="36900" indent="0" algn="l"/>
            <a:r>
              <a:rPr lang="es-MX" sz="2000" dirty="0" smtClean="0">
                <a:solidFill>
                  <a:schemeClr val="tx1"/>
                </a:solidFill>
              </a:rPr>
              <a:t>Pantalla principal para realizar el movimiento</a:t>
            </a:r>
            <a:endParaRPr lang="es-MX" sz="3600" dirty="0">
              <a:solidFill>
                <a:schemeClr val="tx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134" y="1958753"/>
            <a:ext cx="7158268" cy="371908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009876" y="3112176"/>
            <a:ext cx="1301957" cy="26159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001664" y="3430416"/>
            <a:ext cx="1642678" cy="18560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3316796" y="4129383"/>
            <a:ext cx="401823" cy="27432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573578" y="2166223"/>
            <a:ext cx="1647216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La fecha se crea por default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2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65514" y="3616024"/>
            <a:ext cx="1778922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En Tipo seleccionar en la lista desplegable “Transferencia de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”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43043" y="4841178"/>
            <a:ext cx="1741688" cy="919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Botones de (+) agregar artículos.</a:t>
            </a:r>
          </a:p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(x) Borrar artículos de la lista</a:t>
            </a:r>
            <a:endParaRPr lang="es-MX" sz="12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34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244436" y="2387952"/>
            <a:ext cx="1765440" cy="8550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244436" y="3523220"/>
            <a:ext cx="1757228" cy="2483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 flipV="1">
            <a:off x="2184731" y="4266543"/>
            <a:ext cx="1132065" cy="103446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872040" y="3112176"/>
            <a:ext cx="1548753" cy="31824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9" idx="0"/>
            <a:endCxn id="23" idx="3"/>
          </p:cNvCxnSpPr>
          <p:nvPr/>
        </p:nvCxnSpPr>
        <p:spPr>
          <a:xfrm rot="16200000" flipV="1">
            <a:off x="9617923" y="2074166"/>
            <a:ext cx="112786" cy="25070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10038378" y="3384082"/>
            <a:ext cx="1778922" cy="7585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Importante colocar en Fuente el motivo por el cual se realiza el movimiento de sub inventario</a:t>
            </a:r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8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pPr marL="36900" indent="0" algn="l"/>
            <a:r>
              <a:rPr lang="es-MX" sz="2000" dirty="0" smtClean="0">
                <a:solidFill>
                  <a:schemeClr val="tx1"/>
                </a:solidFill>
              </a:rPr>
              <a:t>Descripción de campos obligatorios a llenar.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95" y="1768664"/>
            <a:ext cx="8162472" cy="2624125"/>
          </a:xfrm>
          <a:prstGeom prst="rect">
            <a:avLst/>
          </a:prstGeom>
        </p:spPr>
      </p:pic>
      <p:cxnSp>
        <p:nvCxnSpPr>
          <p:cNvPr id="1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V="1">
            <a:off x="822502" y="3916307"/>
            <a:ext cx="1595520" cy="3161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913795" y="2958674"/>
            <a:ext cx="1096818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13795" y="4872123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Coloca el </a:t>
            </a:r>
            <a:r>
              <a:rPr lang="es-MX" sz="1200" dirty="0" err="1" smtClean="0">
                <a:solidFill>
                  <a:schemeClr val="tx1"/>
                </a:solidFill>
              </a:rPr>
              <a:t>Sku</a:t>
            </a:r>
            <a:r>
              <a:rPr lang="es-MX" sz="1200" dirty="0" smtClean="0">
                <a:solidFill>
                  <a:schemeClr val="tx1"/>
                </a:solidFill>
              </a:rPr>
              <a:t> a mover.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642841" y="2958674"/>
            <a:ext cx="615748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2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06434" y="3712644"/>
            <a:ext cx="1595523" cy="72343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2801391" y="4872123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Indica el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 de </a:t>
            </a:r>
            <a:r>
              <a:rPr lang="es-MX" sz="1200" dirty="0" err="1" smtClean="0">
                <a:solidFill>
                  <a:schemeClr val="tx1"/>
                </a:solidFill>
              </a:rPr>
              <a:t>orígen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597778" y="2958674"/>
            <a:ext cx="615748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5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65758" y="3712643"/>
            <a:ext cx="1595523" cy="72343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830072" y="4872123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Indica el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 destino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7019553" y="2958674"/>
            <a:ext cx="615748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6727591" y="3876437"/>
            <a:ext cx="1595522" cy="39584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6858753" y="4872123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Coloca el Lote del </a:t>
            </a:r>
            <a:r>
              <a:rPr lang="es-MX" sz="1200" dirty="0" err="1" smtClean="0">
                <a:solidFill>
                  <a:schemeClr val="tx1"/>
                </a:solidFill>
              </a:rPr>
              <a:t>sku</a:t>
            </a:r>
            <a:r>
              <a:rPr lang="es-MX" sz="1200" dirty="0" smtClean="0">
                <a:solidFill>
                  <a:schemeClr val="tx1"/>
                </a:solidFill>
              </a:rPr>
              <a:t> a mover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7723276" y="2958673"/>
            <a:ext cx="468675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2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43" idx="1"/>
            <a:endCxn id="41" idx="2"/>
          </p:cNvCxnSpPr>
          <p:nvPr/>
        </p:nvCxnSpPr>
        <p:spPr>
          <a:xfrm rot="10800000">
            <a:off x="7957615" y="3276600"/>
            <a:ext cx="1720317" cy="671947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677931" y="3759941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Coloca cantidad de piezas a mover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7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1281603" y="5420668"/>
            <a:ext cx="5737950" cy="615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  <a:effectLst/>
              </a:rPr>
              <a:t>NOTAS:</a:t>
            </a:r>
          </a:p>
          <a:p>
            <a:pPr marL="36900" indent="0">
              <a:buNone/>
            </a:pPr>
            <a:r>
              <a:rPr lang="es-MX" sz="1600" dirty="0">
                <a:solidFill>
                  <a:schemeClr val="tx1"/>
                </a:solidFill>
              </a:rPr>
              <a:t>Los Campos con (*) son obligatorios llenar.</a:t>
            </a:r>
          </a:p>
          <a:p>
            <a:pPr marL="36900" indent="0">
              <a:buNone/>
            </a:pPr>
            <a:endParaRPr lang="es-MX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5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pPr marL="36900" indent="0" algn="l"/>
            <a:r>
              <a:rPr lang="es-MX" sz="2000" dirty="0" smtClean="0">
                <a:solidFill>
                  <a:schemeClr val="tx1"/>
                </a:solidFill>
              </a:rPr>
              <a:t>Explicación paso a paso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6" y="1784033"/>
            <a:ext cx="4281660" cy="2364154"/>
          </a:xfrm>
          <a:prstGeom prst="rect">
            <a:avLst/>
          </a:prstGeom>
        </p:spPr>
      </p:pic>
      <p:cxnSp>
        <p:nvCxnSpPr>
          <p:cNvPr id="1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12" idx="1"/>
            <a:endCxn id="11" idx="0"/>
          </p:cNvCxnSpPr>
          <p:nvPr/>
        </p:nvCxnSpPr>
        <p:spPr>
          <a:xfrm rot="10800000" flipV="1">
            <a:off x="1986440" y="1972636"/>
            <a:ext cx="5386952" cy="520527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1246305" y="2493164"/>
            <a:ext cx="1480270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373392" y="1784032"/>
            <a:ext cx="1729046" cy="377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Coloca el SKU y desplaza con tecla </a:t>
            </a:r>
            <a:r>
              <a:rPr lang="es-MX" sz="1200" dirty="0" err="1" smtClean="0">
                <a:solidFill>
                  <a:schemeClr val="tx1"/>
                </a:solidFill>
              </a:rPr>
              <a:t>Tab</a:t>
            </a:r>
            <a:r>
              <a:rPr lang="es-MX" sz="1200" dirty="0" smtClean="0">
                <a:solidFill>
                  <a:schemeClr val="tx1"/>
                </a:solidFill>
              </a:rPr>
              <a:t> 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8568" t="12105" r="14210" b="18995"/>
          <a:stretch/>
        </p:blipFill>
        <p:spPr>
          <a:xfrm>
            <a:off x="9526385" y="1714943"/>
            <a:ext cx="836077" cy="51538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3593265" y="2726786"/>
            <a:ext cx="1480270" cy="332297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 flipV="1">
            <a:off x="5073536" y="2871441"/>
            <a:ext cx="2299857" cy="214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373392" y="2517544"/>
            <a:ext cx="1729046" cy="7077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En lista desplegable selecciona de que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 vas a mover la existencia  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0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596348" y="5225762"/>
            <a:ext cx="10905102" cy="84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NOTAS:</a:t>
            </a:r>
          </a:p>
          <a:p>
            <a:pPr marL="36900" indent="0">
              <a:buNone/>
            </a:pPr>
            <a:r>
              <a:rPr lang="es-MX" sz="1600" dirty="0" smtClean="0">
                <a:solidFill>
                  <a:schemeClr val="tx1"/>
                </a:solidFill>
              </a:rPr>
              <a:t>Al seleccionar el </a:t>
            </a:r>
            <a:r>
              <a:rPr lang="es-MX" sz="1600" dirty="0" err="1" smtClean="0">
                <a:solidFill>
                  <a:schemeClr val="tx1"/>
                </a:solidFill>
              </a:rPr>
              <a:t>subinventario</a:t>
            </a:r>
            <a:r>
              <a:rPr lang="es-MX" sz="1600" dirty="0" smtClean="0">
                <a:solidFill>
                  <a:schemeClr val="tx1"/>
                </a:solidFill>
              </a:rPr>
              <a:t> en la parte de abajo aparece la “cantidad disponible” para mover</a:t>
            </a:r>
            <a:endParaRPr lang="es-MX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1254034" y="1410788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ENTRADAS</a:t>
            </a:r>
            <a:endParaRPr lang="es-MX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4843487" y="1410788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PROCESO</a:t>
            </a:r>
            <a:endParaRPr lang="es-MX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8194766" y="1410788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SALIDAS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1071152" y="2797629"/>
            <a:ext cx="29217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LÍNEAS DE RECEPCIÓN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811590" y="2773678"/>
            <a:ext cx="29217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LÍNEAS DE ENVÍO</a:t>
            </a:r>
            <a:endParaRPr lang="es-MX" dirty="0"/>
          </a:p>
        </p:txBody>
      </p:sp>
      <p:sp>
        <p:nvSpPr>
          <p:cNvPr id="19" name="Rectángulo 18"/>
          <p:cNvSpPr/>
          <p:nvPr/>
        </p:nvSpPr>
        <p:spPr>
          <a:xfrm>
            <a:off x="7876903" y="4600302"/>
            <a:ext cx="29217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TRANSFERENCIAS ENTRE ORGANIZACIONES</a:t>
            </a:r>
            <a:endParaRPr lang="es-MX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8168640" y="3941716"/>
            <a:ext cx="2921725" cy="5072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Ventas</a:t>
            </a:r>
            <a:endParaRPr lang="es-MX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8194766" y="5666014"/>
            <a:ext cx="2921725" cy="7075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Retorno de Producto a Bodega</a:t>
            </a:r>
            <a:endParaRPr lang="es-MX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1371598" y="3874225"/>
            <a:ext cx="2921725" cy="7075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Producto para Exhibición</a:t>
            </a:r>
            <a:endParaRPr lang="es-MX" dirty="0"/>
          </a:p>
        </p:txBody>
      </p:sp>
      <p:sp>
        <p:nvSpPr>
          <p:cNvPr id="25" name="Rectángulo 24"/>
          <p:cNvSpPr/>
          <p:nvPr/>
        </p:nvSpPr>
        <p:spPr>
          <a:xfrm>
            <a:off x="4441371" y="2797629"/>
            <a:ext cx="2921725" cy="107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TRANSFERENCIAS ENTRE SUBINVENTARIO</a:t>
            </a:r>
            <a:endParaRPr lang="es-MX" dirty="0"/>
          </a:p>
        </p:txBody>
      </p:sp>
      <p:cxnSp>
        <p:nvCxnSpPr>
          <p:cNvPr id="27" name="Conector angular 26"/>
          <p:cNvCxnSpPr>
            <a:stCxn id="17" idx="1"/>
            <a:endCxn id="16" idx="1"/>
          </p:cNvCxnSpPr>
          <p:nvPr/>
        </p:nvCxnSpPr>
        <p:spPr>
          <a:xfrm rot="10800000" flipH="1" flipV="1">
            <a:off x="7811590" y="3230877"/>
            <a:ext cx="357050" cy="964475"/>
          </a:xfrm>
          <a:prstGeom prst="bentConnector3">
            <a:avLst>
              <a:gd name="adj1" fmla="val -64025"/>
            </a:avLst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angular 31"/>
          <p:cNvCxnSpPr>
            <a:stCxn id="19" idx="1"/>
            <a:endCxn id="21" idx="1"/>
          </p:cNvCxnSpPr>
          <p:nvPr/>
        </p:nvCxnSpPr>
        <p:spPr>
          <a:xfrm rot="10800000" flipH="1" flipV="1">
            <a:off x="7876902" y="5057502"/>
            <a:ext cx="317863" cy="962298"/>
          </a:xfrm>
          <a:prstGeom prst="bentConnector3">
            <a:avLst>
              <a:gd name="adj1" fmla="val -71918"/>
            </a:avLst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angular 34"/>
          <p:cNvCxnSpPr>
            <a:stCxn id="10" idx="1"/>
          </p:cNvCxnSpPr>
          <p:nvPr/>
        </p:nvCxnSpPr>
        <p:spPr>
          <a:xfrm rot="10800000" flipH="1" flipV="1">
            <a:off x="1071151" y="3254829"/>
            <a:ext cx="300447" cy="973182"/>
          </a:xfrm>
          <a:prstGeom prst="bentConnector3">
            <a:avLst>
              <a:gd name="adj1" fmla="val -76087"/>
            </a:avLst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Flecha abajo 42"/>
          <p:cNvSpPr/>
          <p:nvPr/>
        </p:nvSpPr>
        <p:spPr>
          <a:xfrm>
            <a:off x="2228086" y="2325515"/>
            <a:ext cx="484632" cy="47211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Flecha abajo 43"/>
          <p:cNvSpPr/>
          <p:nvPr/>
        </p:nvSpPr>
        <p:spPr>
          <a:xfrm>
            <a:off x="5782491" y="2325188"/>
            <a:ext cx="484632" cy="47211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 abajo 44"/>
          <p:cNvSpPr/>
          <p:nvPr/>
        </p:nvSpPr>
        <p:spPr>
          <a:xfrm>
            <a:off x="9115043" y="2325188"/>
            <a:ext cx="484632" cy="47211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redondeado 45"/>
          <p:cNvSpPr/>
          <p:nvPr/>
        </p:nvSpPr>
        <p:spPr>
          <a:xfrm>
            <a:off x="2397034" y="363037"/>
            <a:ext cx="6927669" cy="62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GESTIÓN DE INVENTARIOS ORACLE ERP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97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4972" b="18771"/>
          <a:stretch/>
        </p:blipFill>
        <p:spPr>
          <a:xfrm>
            <a:off x="702971" y="1744600"/>
            <a:ext cx="5669885" cy="1950132"/>
          </a:xfrm>
          <a:prstGeom prst="rect">
            <a:avLst/>
          </a:prstGeom>
        </p:spPr>
      </p:pic>
      <p:cxnSp>
        <p:nvCxnSpPr>
          <p:cNvPr id="1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8480" y="2209957"/>
            <a:ext cx="2593673" cy="970981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538345" y="3180938"/>
            <a:ext cx="1480270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872153" y="1892844"/>
            <a:ext cx="1701454" cy="6342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Indica a que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 smtClean="0">
                <a:solidFill>
                  <a:schemeClr val="tx1"/>
                </a:solidFill>
              </a:rPr>
              <a:t>vas a mover la cantidad deseada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872153" y="2769025"/>
            <a:ext cx="1701454" cy="6342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En lista desplegable ubica el lote del producto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7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8925051" y="4884721"/>
            <a:ext cx="2612365" cy="84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NOTAS</a:t>
            </a:r>
            <a:r>
              <a:rPr lang="es-MX" sz="1200" dirty="0" smtClean="0">
                <a:solidFill>
                  <a:schemeClr val="tx1"/>
                </a:solidFill>
                <a:effectLst/>
              </a:rPr>
              <a:t>: En caso que en la lista no se encuentre el Lote del producto da clic en </a:t>
            </a:r>
            <a:r>
              <a:rPr lang="es-MX" sz="1200" u="sng" dirty="0" smtClean="0">
                <a:solidFill>
                  <a:schemeClr val="tx1"/>
                </a:solidFill>
                <a:effectLst/>
              </a:rPr>
              <a:t>Buscar</a:t>
            </a:r>
            <a:endParaRPr lang="es-MX" sz="1200" u="sng" dirty="0">
              <a:solidFill>
                <a:schemeClr val="tx1"/>
              </a:solidFill>
              <a:effectLst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3" y="3997093"/>
            <a:ext cx="7900383" cy="1973325"/>
          </a:xfrm>
          <a:prstGeom prst="rect">
            <a:avLst/>
          </a:prstGeom>
        </p:spPr>
      </p:pic>
      <p:cxnSp>
        <p:nvCxnSpPr>
          <p:cNvPr id="2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41817" y="3086137"/>
            <a:ext cx="730336" cy="2291330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835429" y="5381418"/>
            <a:ext cx="612775" cy="35002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268086" y="3559949"/>
            <a:ext cx="1701454" cy="6342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Coloca la cantidad a mover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7523022" y="5377467"/>
            <a:ext cx="482136" cy="35002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 rot="10800000" flipV="1">
            <a:off x="8005158" y="3877060"/>
            <a:ext cx="1262928" cy="16754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3" y="2175698"/>
            <a:ext cx="7712219" cy="2209800"/>
          </a:xfrm>
          <a:prstGeom prst="rect">
            <a:avLst/>
          </a:prstGeom>
        </p:spPr>
      </p:pic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513397" y="2175698"/>
            <a:ext cx="1701454" cy="11583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1. Da clic en Enviar y crear otro y con esta acción ya estas ejecutando el movimiento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21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0" idx="1"/>
            <a:endCxn id="22" idx="2"/>
          </p:cNvCxnSpPr>
          <p:nvPr/>
        </p:nvCxnSpPr>
        <p:spPr>
          <a:xfrm rot="10800000" flipV="1">
            <a:off x="7045333" y="2754897"/>
            <a:ext cx="2468065" cy="355836"/>
          </a:xfrm>
          <a:prstGeom prst="bentConnector4">
            <a:avLst>
              <a:gd name="adj1" fmla="val 24480"/>
              <a:gd name="adj2" fmla="val 227014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583680" y="2792807"/>
            <a:ext cx="923304" cy="31792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1953190" y="3524597"/>
            <a:ext cx="2092581" cy="1559943"/>
          </a:xfrm>
          <a:prstGeom prst="bentConnector3">
            <a:avLst>
              <a:gd name="adj1" fmla="val 9886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913796" y="2226052"/>
            <a:ext cx="2078786" cy="129854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045770" y="4505340"/>
            <a:ext cx="1701454" cy="11583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2. Mensaje de confirmación el movimiento ya se encuentra aplicado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40" name="Título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Flecha derecha 1">
            <a:hlinkClick r:id="rId5" action="ppaction://hlinksldjump"/>
          </p:cNvPr>
          <p:cNvSpPr/>
          <p:nvPr/>
        </p:nvSpPr>
        <p:spPr>
          <a:xfrm rot="10800000">
            <a:off x="9692639" y="5370022"/>
            <a:ext cx="739833" cy="39901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7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s-MX" dirty="0" smtClean="0"/>
              <a:t>Es la opción para realizar movimientos de existencia entre organizaciones (Tienda a Bodega Lerma). Ejemplos del porque realizar estos movimientos:</a:t>
            </a:r>
            <a:endParaRPr lang="es-MX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Regreso de productos a bodega por indicación de visual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Regreso a bodega de productos en Merma o incompletos.</a:t>
            </a:r>
          </a:p>
          <a:p>
            <a:pPr marL="36900" indent="0">
              <a:buNone/>
            </a:pPr>
            <a:endParaRPr lang="es-MX" dirty="0" smtClean="0"/>
          </a:p>
          <a:p>
            <a:pPr marL="36900" indent="0">
              <a:buNone/>
            </a:pPr>
            <a:endParaRPr lang="es-MX" dirty="0" smtClean="0"/>
          </a:p>
          <a:p>
            <a:pPr marL="36900" indent="0">
              <a:buNone/>
            </a:pPr>
            <a:endParaRPr lang="es-MX" dirty="0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pPr marL="36900" indent="0"/>
            <a:r>
              <a:rPr lang="es-MX" dirty="0" smtClean="0">
                <a:solidFill>
                  <a:schemeClr val="tx1"/>
                </a:solidFill>
              </a:rPr>
              <a:t>3. Crear transferencia entre organizaciones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8913606" y="1690797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1. Dar </a:t>
            </a:r>
            <a:r>
              <a:rPr lang="es-MX" sz="1200" dirty="0">
                <a:solidFill>
                  <a:schemeClr val="tx1"/>
                </a:solidFill>
              </a:rPr>
              <a:t>clic en </a:t>
            </a:r>
            <a:r>
              <a:rPr lang="es-MX" sz="1200" dirty="0" smtClean="0">
                <a:solidFill>
                  <a:schemeClr val="tx1"/>
                </a:solidFill>
              </a:rPr>
              <a:t>Ejecución de la Cadena de Suministro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2213160"/>
            <a:ext cx="7229475" cy="374332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255581" y="2480680"/>
            <a:ext cx="1277327" cy="1463145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endCxn id="22" idx="0"/>
          </p:cNvCxnSpPr>
          <p:nvPr/>
        </p:nvCxnSpPr>
        <p:spPr>
          <a:xfrm rot="10800000" flipV="1">
            <a:off x="2894245" y="1954092"/>
            <a:ext cx="5942184" cy="526588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2865" y="3943825"/>
            <a:ext cx="3112124" cy="5088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406390" y="3947417"/>
            <a:ext cx="1224128" cy="101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8836429" y="3723194"/>
            <a:ext cx="2353951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2. Dar </a:t>
            </a:r>
            <a:r>
              <a:rPr lang="es-MX" sz="1200" dirty="0">
                <a:solidFill>
                  <a:schemeClr val="tx1"/>
                </a:solidFill>
              </a:rPr>
              <a:t>clic </a:t>
            </a:r>
            <a:r>
              <a:rPr lang="es-MX" sz="1200" dirty="0" smtClean="0">
                <a:solidFill>
                  <a:schemeClr val="tx1"/>
                </a:solidFill>
              </a:rPr>
              <a:t>en La gestión del inventario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90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50" y="1832047"/>
            <a:ext cx="5787770" cy="225325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999093" y="2753004"/>
            <a:ext cx="432262" cy="41214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22369" y="2036617"/>
            <a:ext cx="1970788" cy="92205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393157" y="1773323"/>
            <a:ext cx="1729046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3. Dar </a:t>
            </a:r>
            <a:r>
              <a:rPr lang="es-MX" sz="1200" dirty="0">
                <a:solidFill>
                  <a:schemeClr val="tx1"/>
                </a:solidFill>
              </a:rPr>
              <a:t>clic en </a:t>
            </a:r>
            <a:r>
              <a:rPr lang="es-MX" sz="1200" dirty="0" smtClean="0">
                <a:solidFill>
                  <a:schemeClr val="tx1"/>
                </a:solidFill>
              </a:rPr>
              <a:t>Tareas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763" y="3144911"/>
            <a:ext cx="3107011" cy="2935530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8407763" y="3864772"/>
            <a:ext cx="2493818" cy="27432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4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5069289" y="4001932"/>
            <a:ext cx="3338474" cy="12926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2567419" y="5031250"/>
            <a:ext cx="2501870" cy="526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4. Dar </a:t>
            </a:r>
            <a:r>
              <a:rPr lang="es-MX" sz="1200" dirty="0">
                <a:solidFill>
                  <a:schemeClr val="tx1"/>
                </a:solidFill>
              </a:rPr>
              <a:t>clic </a:t>
            </a:r>
            <a:r>
              <a:rPr lang="es-MX" sz="1200" dirty="0" smtClean="0">
                <a:solidFill>
                  <a:schemeClr val="tx1"/>
                </a:solidFill>
              </a:rPr>
              <a:t>en Crear transferencia entre organizaciones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900" indent="0"/>
            <a:r>
              <a:rPr lang="es-MX" dirty="0" smtClean="0">
                <a:solidFill>
                  <a:schemeClr val="tx1"/>
                </a:solidFill>
              </a:rPr>
              <a:t>Crear transferencia entre organizaciones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8081" t="13696" r="8949" b="12172"/>
          <a:stretch/>
        </p:blipFill>
        <p:spPr>
          <a:xfrm>
            <a:off x="596348" y="1790041"/>
            <a:ext cx="4441372" cy="182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5779" t="12985" r="5170" b="7963"/>
          <a:stretch/>
        </p:blipFill>
        <p:spPr>
          <a:xfrm>
            <a:off x="3889584" y="4017044"/>
            <a:ext cx="4402184" cy="1724296"/>
          </a:xfrm>
          <a:prstGeom prst="rect">
            <a:avLst/>
          </a:prstGeom>
        </p:spPr>
      </p:pic>
      <p:sp>
        <p:nvSpPr>
          <p:cNvPr id="1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084226" y="1790041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“Organización de destino” buscar bodega Lerma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468880" y="2539184"/>
            <a:ext cx="2468880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4937760" y="2214369"/>
            <a:ext cx="2146466" cy="5052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538511" y="3734858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“Envío” se genera el folio de forma automática 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21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rot="10800000" flipV="1">
            <a:off x="8291769" y="4159185"/>
            <a:ext cx="1246743" cy="113475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4845456" y="5113556"/>
            <a:ext cx="3446312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Crear transferencia entre organizaciones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69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8" y="1190062"/>
            <a:ext cx="10378577" cy="2200275"/>
          </a:xfrm>
          <a:prstGeom prst="rect">
            <a:avLst/>
          </a:prstGeom>
        </p:spPr>
      </p:pic>
      <p:sp>
        <p:nvSpPr>
          <p:cNvPr id="2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866606" y="4952065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“Lote” Buscar el número de lote del SKU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2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15984" y="3945311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“Línea” cantidad de </a:t>
            </a:r>
            <a:r>
              <a:rPr lang="es-MX" sz="1200" dirty="0" err="1" smtClean="0">
                <a:solidFill>
                  <a:schemeClr val="tx1"/>
                </a:solidFill>
              </a:rPr>
              <a:t>SKU´s</a:t>
            </a:r>
            <a:r>
              <a:rPr lang="es-MX" sz="1200" dirty="0" smtClean="0">
                <a:solidFill>
                  <a:schemeClr val="tx1"/>
                </a:solidFill>
              </a:rPr>
              <a:t> que están en la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06731" y="5127597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Botones para agregar o quitar líneas a la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31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1" idx="0"/>
            <a:endCxn id="42" idx="2"/>
          </p:cNvCxnSpPr>
          <p:nvPr/>
        </p:nvCxnSpPr>
        <p:spPr>
          <a:xfrm rot="16200000" flipV="1">
            <a:off x="9596222" y="3817158"/>
            <a:ext cx="1873639" cy="39617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>
          <a:xfrm rot="16200000" flipV="1">
            <a:off x="2123333" y="3163974"/>
            <a:ext cx="1913661" cy="1725681"/>
          </a:xfrm>
          <a:prstGeom prst="bentConnector3">
            <a:avLst>
              <a:gd name="adj1" fmla="val 6297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2" idx="1"/>
            <a:endCxn id="44" idx="1"/>
          </p:cNvCxnSpPr>
          <p:nvPr/>
        </p:nvCxnSpPr>
        <p:spPr>
          <a:xfrm rot="10800000" flipH="1">
            <a:off x="915983" y="2307679"/>
            <a:ext cx="137753" cy="2061961"/>
          </a:xfrm>
          <a:prstGeom prst="bentConnector3">
            <a:avLst>
              <a:gd name="adj1" fmla="val -16594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3" idx="1"/>
            <a:endCxn id="36" idx="1"/>
          </p:cNvCxnSpPr>
          <p:nvPr/>
        </p:nvCxnSpPr>
        <p:spPr>
          <a:xfrm rot="10800000" flipH="1">
            <a:off x="406731" y="1790041"/>
            <a:ext cx="1729046" cy="3761884"/>
          </a:xfrm>
          <a:prstGeom prst="bentConnector3">
            <a:avLst>
              <a:gd name="adj1" fmla="val -1322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135777" y="1609656"/>
            <a:ext cx="485503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9937038" y="2717657"/>
            <a:ext cx="795830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1539240" y="2709215"/>
            <a:ext cx="1356163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1053737" y="2127293"/>
            <a:ext cx="513806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3078480" y="4983645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“Artículo” colocar el </a:t>
            </a:r>
            <a:r>
              <a:rPr lang="es-MX" sz="1200" dirty="0" err="1" smtClean="0">
                <a:solidFill>
                  <a:schemeClr val="tx1"/>
                </a:solidFill>
              </a:rPr>
              <a:t>sku</a:t>
            </a:r>
            <a:r>
              <a:rPr lang="es-MX" sz="1200" dirty="0" smtClean="0">
                <a:solidFill>
                  <a:schemeClr val="tx1"/>
                </a:solidFill>
              </a:rPr>
              <a:t> a colocar en la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9339941" y="2709214"/>
            <a:ext cx="509535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9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62" idx="0"/>
            <a:endCxn id="58" idx="2"/>
          </p:cNvCxnSpPr>
          <p:nvPr/>
        </p:nvCxnSpPr>
        <p:spPr>
          <a:xfrm rot="5400000" flipH="1" flipV="1">
            <a:off x="8993860" y="3312381"/>
            <a:ext cx="843247" cy="35845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8371734" y="3913230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“Cantidad” indicar el número de piezas a colocar en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028254" y="2707301"/>
            <a:ext cx="790557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3433606" y="2709852"/>
            <a:ext cx="790557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73" idx="0"/>
            <a:endCxn id="66" idx="2"/>
          </p:cNvCxnSpPr>
          <p:nvPr/>
        </p:nvCxnSpPr>
        <p:spPr>
          <a:xfrm rot="16200000" flipV="1">
            <a:off x="3911193" y="2988313"/>
            <a:ext cx="1905518" cy="2070133"/>
          </a:xfrm>
          <a:prstGeom prst="bentConnector3">
            <a:avLst>
              <a:gd name="adj1" fmla="val 7330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5034495" y="4976139"/>
            <a:ext cx="1729046" cy="5757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” origen del producto (Exhibición)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7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81" idx="0"/>
            <a:endCxn id="65" idx="2"/>
          </p:cNvCxnSpPr>
          <p:nvPr/>
        </p:nvCxnSpPr>
        <p:spPr>
          <a:xfrm rot="16200000" flipV="1">
            <a:off x="6298869" y="3192734"/>
            <a:ext cx="1057684" cy="8083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6367366" y="4125754"/>
            <a:ext cx="1729046" cy="7818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“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” destino del producto solo se van a utilizar (Rejillas y Merma)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84" name="Título 1"/>
          <p:cNvSpPr>
            <a:spLocks noGrp="1"/>
          </p:cNvSpPr>
          <p:nvPr>
            <p:ph type="title"/>
          </p:nvPr>
        </p:nvSpPr>
        <p:spPr>
          <a:xfrm>
            <a:off x="919119" y="347182"/>
            <a:ext cx="10353762" cy="970450"/>
          </a:xfrm>
        </p:spPr>
        <p:txBody>
          <a:bodyPr/>
          <a:lstStyle/>
          <a:p>
            <a:pPr marL="36900" indent="0"/>
            <a:r>
              <a:rPr lang="es-MX" dirty="0" smtClean="0">
                <a:solidFill>
                  <a:schemeClr val="tx1"/>
                </a:solidFill>
              </a:rPr>
              <a:t>Crear transferencia entre organizaciones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t="17241" r="8974" b="3349"/>
          <a:stretch/>
        </p:blipFill>
        <p:spPr>
          <a:xfrm>
            <a:off x="702427" y="962768"/>
            <a:ext cx="7213623" cy="221698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1297649" y="1502439"/>
            <a:ext cx="1775552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3779980" y="1783703"/>
            <a:ext cx="4110616" cy="415724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8" idx="1"/>
            <a:endCxn id="13" idx="0"/>
          </p:cNvCxnSpPr>
          <p:nvPr/>
        </p:nvCxnSpPr>
        <p:spPr>
          <a:xfrm rot="10800000" flipV="1">
            <a:off x="2185425" y="1326897"/>
            <a:ext cx="6998630" cy="175542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2" idx="1"/>
            <a:endCxn id="16" idx="3"/>
          </p:cNvCxnSpPr>
          <p:nvPr/>
        </p:nvCxnSpPr>
        <p:spPr>
          <a:xfrm rot="10800000">
            <a:off x="7890597" y="1991565"/>
            <a:ext cx="1293459" cy="4416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184055" y="902569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1. Coloca el SKU a colocar en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32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184055" y="2008923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2. Selecciona de la lista desplegable </a:t>
            </a:r>
            <a:r>
              <a:rPr lang="es-MX" sz="1200" dirty="0" err="1" smtClean="0">
                <a:solidFill>
                  <a:schemeClr val="tx1"/>
                </a:solidFill>
              </a:rPr>
              <a:t>Satelite</a:t>
            </a:r>
            <a:r>
              <a:rPr lang="es-MX" sz="1200" dirty="0" smtClean="0">
                <a:solidFill>
                  <a:schemeClr val="tx1"/>
                </a:solidFill>
              </a:rPr>
              <a:t>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 de exhibición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50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9184055" y="4081413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3. Buscar el </a:t>
            </a:r>
            <a:r>
              <a:rPr lang="es-MX" sz="1200" dirty="0" err="1" smtClean="0">
                <a:solidFill>
                  <a:schemeClr val="tx1"/>
                </a:solidFill>
              </a:rPr>
              <a:t>subinventario</a:t>
            </a:r>
            <a:r>
              <a:rPr lang="es-MX" sz="1200" dirty="0" smtClean="0">
                <a:solidFill>
                  <a:schemeClr val="tx1"/>
                </a:solidFill>
              </a:rPr>
              <a:t> de destino (Merma/Recibo)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5"/>
          <a:srcRect l="27183" t="5632" r="2632" b="14533"/>
          <a:stretch/>
        </p:blipFill>
        <p:spPr>
          <a:xfrm>
            <a:off x="702427" y="3287449"/>
            <a:ext cx="7213623" cy="2748174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3779980" y="5701549"/>
            <a:ext cx="2838534" cy="36076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9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50" idx="1"/>
            <a:endCxn id="58" idx="3"/>
          </p:cNvCxnSpPr>
          <p:nvPr/>
        </p:nvCxnSpPr>
        <p:spPr>
          <a:xfrm rot="10800000" flipV="1">
            <a:off x="6618515" y="4505740"/>
            <a:ext cx="2565541" cy="1376193"/>
          </a:xfrm>
          <a:prstGeom prst="bentConnector3">
            <a:avLst>
              <a:gd name="adj1" fmla="val 24543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22395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  <a:p>
            <a:pPr marL="494100" indent="-457200">
              <a:buFont typeface="+mj-lt"/>
              <a:buAutoNum type="arabicPeriod" startAt="4"/>
            </a:pP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70767" t="6306" b="9821"/>
          <a:stretch/>
        </p:blipFill>
        <p:spPr>
          <a:xfrm>
            <a:off x="787620" y="1095899"/>
            <a:ext cx="3064569" cy="1727200"/>
          </a:xfrm>
          <a:prstGeom prst="rect">
            <a:avLst/>
          </a:prstGeom>
        </p:spPr>
      </p:pic>
      <p:sp>
        <p:nvSpPr>
          <p:cNvPr id="11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54856" y="3533249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4</a:t>
            </a:r>
            <a:r>
              <a:rPr lang="es-MX" sz="1200" dirty="0" smtClean="0">
                <a:solidFill>
                  <a:schemeClr val="tx1"/>
                </a:solidFill>
              </a:rPr>
              <a:t>. Coloca cantidad de piezas en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cxnSp>
        <p:nvCxnSpPr>
          <p:cNvPr id="12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rot="5400000" flipH="1" flipV="1">
            <a:off x="1295030" y="2846442"/>
            <a:ext cx="1011156" cy="36245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1694685" y="2002710"/>
            <a:ext cx="574306" cy="51938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2486284" y="2002710"/>
            <a:ext cx="574306" cy="51938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2652545" y="2715773"/>
            <a:ext cx="957765" cy="6771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2605498" y="3533249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5. Buscar y colocar el número de lote del producto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687" y="1601543"/>
            <a:ext cx="4648200" cy="1571625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9F383E34-6CFA-4602-B2EF-87A2DDDF2140}"/>
              </a:ext>
            </a:extLst>
          </p:cNvPr>
          <p:cNvSpPr/>
          <p:nvPr/>
        </p:nvSpPr>
        <p:spPr>
          <a:xfrm>
            <a:off x="6551621" y="2575484"/>
            <a:ext cx="1262743" cy="51938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2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36" idx="0"/>
            <a:endCxn id="30" idx="2"/>
          </p:cNvCxnSpPr>
          <p:nvPr/>
        </p:nvCxnSpPr>
        <p:spPr>
          <a:xfrm rot="5400000" flipH="1" flipV="1">
            <a:off x="5678769" y="2909530"/>
            <a:ext cx="1318886" cy="16895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4628909" y="4413753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</a:rPr>
              <a:t>6</a:t>
            </a:r>
            <a:r>
              <a:rPr lang="es-MX" sz="1200" dirty="0" smtClean="0">
                <a:solidFill>
                  <a:schemeClr val="tx1"/>
                </a:solidFill>
              </a:rPr>
              <a:t>. Da clic en “Enviar y crear otro”, y con ello ya se cierra la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81" y="3386402"/>
            <a:ext cx="3048000" cy="1543050"/>
          </a:xfrm>
          <a:prstGeom prst="rect">
            <a:avLst/>
          </a:prstGeom>
        </p:spPr>
      </p:pic>
      <p:cxnSp>
        <p:nvCxnSpPr>
          <p:cNvPr id="43" name="Conector: angular 36">
            <a:extLst>
              <a:ext uri="{FF2B5EF4-FFF2-40B4-BE49-F238E27FC236}">
                <a16:creationId xmlns:a16="http://schemas.microsoft.com/office/drawing/2014/main" id="{DC82CCAF-225E-4840-8061-FD78BF51A84E}"/>
              </a:ext>
            </a:extLst>
          </p:cNvPr>
          <p:cNvCxnSpPr>
            <a:cxnSpLocks/>
            <a:stCxn id="46" idx="3"/>
            <a:endCxn id="40" idx="2"/>
          </p:cNvCxnSpPr>
          <p:nvPr/>
        </p:nvCxnSpPr>
        <p:spPr>
          <a:xfrm flipV="1">
            <a:off x="8912038" y="4929452"/>
            <a:ext cx="1266443" cy="67198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arcador de contenido 14">
            <a:extLst>
              <a:ext uri="{FF2B5EF4-FFF2-40B4-BE49-F238E27FC236}">
                <a16:creationId xmlns:a16="http://schemas.microsoft.com/office/drawing/2014/main" id="{8CD61337-F827-4307-AE8B-EA13B0718195}"/>
              </a:ext>
            </a:extLst>
          </p:cNvPr>
          <p:cNvSpPr txBox="1">
            <a:spLocks/>
          </p:cNvSpPr>
          <p:nvPr/>
        </p:nvSpPr>
        <p:spPr>
          <a:xfrm>
            <a:off x="7182992" y="5177110"/>
            <a:ext cx="1729046" cy="848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</a:rPr>
              <a:t>Cuadro de confirmación de transferencia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2" name="Flecha derecha 21">
            <a:hlinkClick r:id="rId7" action="ppaction://hlinksldjump"/>
          </p:cNvPr>
          <p:cNvSpPr/>
          <p:nvPr/>
        </p:nvSpPr>
        <p:spPr>
          <a:xfrm rot="10800000">
            <a:off x="10603223" y="5597877"/>
            <a:ext cx="681644" cy="378909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88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08544E6-A06B-43ED-A625-454EFDB2A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6" t="9205" r="58891" b="38364"/>
          <a:stretch/>
        </p:blipFill>
        <p:spPr>
          <a:xfrm>
            <a:off x="808383" y="1836614"/>
            <a:ext cx="7524169" cy="412839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4201558" y="2703370"/>
            <a:ext cx="854015" cy="11190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>
          <a:xfrm rot="10800000" flipV="1">
            <a:off x="5055573" y="3182089"/>
            <a:ext cx="3954624" cy="8081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010197" y="295103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Ejecución de cadena de suministros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074EBF4-3572-4C8C-A78D-0B3B2520531A}"/>
              </a:ext>
            </a:extLst>
          </p:cNvPr>
          <p:cNvSpPr/>
          <p:nvPr/>
        </p:nvSpPr>
        <p:spPr>
          <a:xfrm>
            <a:off x="5530504" y="3835747"/>
            <a:ext cx="762629" cy="58494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4" name="Conector: angular 40">
            <a:extLst>
              <a:ext uri="{FF2B5EF4-FFF2-40B4-BE49-F238E27FC236}">
                <a16:creationId xmlns:a16="http://schemas.microsoft.com/office/drawing/2014/main" id="{9CEB61C9-7D5A-496B-BCE8-16BFCBD4A3AC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rot="10800000" flipV="1">
            <a:off x="6293133" y="4027598"/>
            <a:ext cx="2717064" cy="10062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contenido 14">
            <a:extLst>
              <a:ext uri="{FF2B5EF4-FFF2-40B4-BE49-F238E27FC236}">
                <a16:creationId xmlns:a16="http://schemas.microsoft.com/office/drawing/2014/main" id="{8D3B5250-EB19-422D-A693-16AA85461FF8}"/>
              </a:ext>
            </a:extLst>
          </p:cNvPr>
          <p:cNvSpPr txBox="1">
            <a:spLocks/>
          </p:cNvSpPr>
          <p:nvPr/>
        </p:nvSpPr>
        <p:spPr>
          <a:xfrm>
            <a:off x="9010197" y="3900814"/>
            <a:ext cx="2151948" cy="2535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Gestión de inventario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4. 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Septiembre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F0A0AEB-FF03-420D-A461-A671010F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425" y="1245877"/>
            <a:ext cx="6411924" cy="3201432"/>
          </a:xfrm>
        </p:spPr>
        <p:txBody>
          <a:bodyPr/>
          <a:lstStyle/>
          <a:p>
            <a:pPr marL="36900" indent="0">
              <a:buNone/>
            </a:pPr>
            <a:r>
              <a:rPr lang="es-MX" dirty="0" err="1"/>
              <a:t>Indice</a:t>
            </a:r>
            <a:endParaRPr lang="es-MX" dirty="0"/>
          </a:p>
          <a:p>
            <a:pPr marL="494100" indent="-457200">
              <a:buFont typeface="+mj-lt"/>
              <a:buAutoNum type="arabicPeriod"/>
            </a:pPr>
            <a:r>
              <a:rPr lang="es-MX" dirty="0" smtClean="0">
                <a:hlinkClick r:id="rId4" action="ppaction://hlinksldjump"/>
              </a:rPr>
              <a:t>Pasos Básicos para ingreso a sistema</a:t>
            </a:r>
            <a:endParaRPr lang="es-MX" dirty="0" smtClean="0">
              <a:hlinkClick r:id="rId5" action="ppaction://hlinksldjump"/>
            </a:endParaRPr>
          </a:p>
          <a:p>
            <a:pPr marL="494100" indent="-457200">
              <a:buFont typeface="+mj-lt"/>
              <a:buAutoNum type="arabicPeriod"/>
            </a:pPr>
            <a:r>
              <a:rPr lang="es-MX" dirty="0" smtClean="0">
                <a:hlinkClick r:id="rId5" action="ppaction://hlinksldjump"/>
              </a:rPr>
              <a:t>Recepciones</a:t>
            </a:r>
            <a:endParaRPr lang="es-MX" dirty="0"/>
          </a:p>
          <a:p>
            <a:pPr marL="494100" indent="-457200">
              <a:buFont typeface="+mj-lt"/>
              <a:buAutoNum type="arabicPeriod"/>
            </a:pPr>
            <a:r>
              <a:rPr lang="es-MX" dirty="0" smtClean="0">
                <a:hlinkClick r:id="rId6" action="ppaction://hlinksldjump"/>
              </a:rPr>
              <a:t>Crear transferencia de </a:t>
            </a:r>
            <a:r>
              <a:rPr lang="es-MX" dirty="0" err="1" smtClean="0">
                <a:hlinkClick r:id="rId6" action="ppaction://hlinksldjump"/>
              </a:rPr>
              <a:t>Subinventario</a:t>
            </a:r>
            <a:endParaRPr lang="es-MX" dirty="0" smtClean="0"/>
          </a:p>
          <a:p>
            <a:pPr marL="494100" indent="-457200">
              <a:buFont typeface="+mj-lt"/>
              <a:buAutoNum type="arabicPeriod"/>
            </a:pPr>
            <a:r>
              <a:rPr lang="es-MX" dirty="0" smtClean="0">
                <a:hlinkClick r:id="rId7" action="ppaction://hlinksldjump"/>
              </a:rPr>
              <a:t>Crear transferencia entre organizaciones</a:t>
            </a:r>
            <a:endParaRPr lang="es-MX" dirty="0" smtClean="0"/>
          </a:p>
          <a:p>
            <a:pPr marL="4941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  <a:hlinkClick r:id="rId8" action="ppaction://hlinksldjump"/>
              </a:rPr>
              <a:t>Administrar cantidades de </a:t>
            </a:r>
            <a:r>
              <a:rPr lang="es-MX" dirty="0" smtClean="0">
                <a:solidFill>
                  <a:schemeClr val="tx1"/>
                </a:solidFill>
                <a:hlinkClick r:id="rId8" action="ppaction://hlinksldjump"/>
              </a:rPr>
              <a:t>artículos</a:t>
            </a:r>
            <a:endParaRPr lang="es-MX" dirty="0" smtClean="0">
              <a:solidFill>
                <a:schemeClr val="tx1"/>
              </a:solidFill>
            </a:endParaRPr>
          </a:p>
          <a:p>
            <a:pPr marL="494100" indent="-457200">
              <a:buFont typeface="+mj-lt"/>
              <a:buAutoNum type="arabicPeriod"/>
            </a:pPr>
            <a:r>
              <a:rPr lang="es-MX" dirty="0" smtClean="0"/>
              <a:t>Gestionar líneas de envío</a:t>
            </a: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 smtClean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871200" lvl="1" indent="-457200">
              <a:buFont typeface="+mj-lt"/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094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650991" y="2005694"/>
            <a:ext cx="4314825" cy="396403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4794070" y="2423548"/>
            <a:ext cx="2481942" cy="3849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57142" y="1534899"/>
            <a:ext cx="994474" cy="31567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356772" y="361050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2. Da clic en “Administrar cantidades de artículos”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11182" t="22377" r="6073" b="5478"/>
          <a:stretch/>
        </p:blipFill>
        <p:spPr>
          <a:xfrm>
            <a:off x="538927" y="1516049"/>
            <a:ext cx="1410788" cy="1449977"/>
          </a:xfrm>
          <a:prstGeom prst="rect">
            <a:avLst/>
          </a:prstGeom>
        </p:spPr>
      </p:pic>
      <p:sp>
        <p:nvSpPr>
          <p:cNvPr id="28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2196849" y="3270015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1. Da clic en ícono de Tareas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435563" y="1645921"/>
            <a:ext cx="514151" cy="44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16200000" flipV="1">
            <a:off x="1909662" y="1906853"/>
            <a:ext cx="1403214" cy="1323109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5834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/>
          <p:nvPr/>
        </p:nvPicPr>
        <p:blipFill rotWithShape="1">
          <a:blip r:embed="rId4"/>
          <a:srcRect r="713"/>
          <a:stretch/>
        </p:blipFill>
        <p:spPr bwMode="auto">
          <a:xfrm>
            <a:off x="1066195" y="1314621"/>
            <a:ext cx="10024171" cy="3554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815738" y="2551493"/>
            <a:ext cx="1998616" cy="3849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18" idx="1"/>
            <a:endCxn id="16" idx="1"/>
          </p:cNvCxnSpPr>
          <p:nvPr/>
        </p:nvCxnSpPr>
        <p:spPr>
          <a:xfrm rot="10800000" flipH="1">
            <a:off x="596348" y="2743976"/>
            <a:ext cx="1219390" cy="2865406"/>
          </a:xfrm>
          <a:prstGeom prst="bentConnector3">
            <a:avLst>
              <a:gd name="adj1" fmla="val -18747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596348" y="5378325"/>
            <a:ext cx="1288685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“Artículo” coloca el </a:t>
            </a:r>
            <a:r>
              <a:rPr lang="es-MX" dirty="0" err="1" smtClean="0">
                <a:solidFill>
                  <a:schemeClr val="tx1"/>
                </a:solidFill>
              </a:rPr>
              <a:t>sku</a:t>
            </a:r>
            <a:r>
              <a:rPr lang="es-MX" dirty="0" smtClean="0">
                <a:solidFill>
                  <a:schemeClr val="tx1"/>
                </a:solidFill>
              </a:rPr>
              <a:t> a buscar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5743303" y="2598704"/>
            <a:ext cx="2264227" cy="3849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684327" y="5274937"/>
            <a:ext cx="1740726" cy="8112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“Ver cantidad de artículo por” es para filtrar búsqueda por </a:t>
            </a:r>
            <a:r>
              <a:rPr lang="es-MX" dirty="0" err="1" smtClean="0">
                <a:solidFill>
                  <a:schemeClr val="tx1"/>
                </a:solidFill>
              </a:rPr>
              <a:t>subinventario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30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8" idx="3"/>
            <a:endCxn id="27" idx="3"/>
          </p:cNvCxnSpPr>
          <p:nvPr/>
        </p:nvCxnSpPr>
        <p:spPr>
          <a:xfrm flipH="1" flipV="1">
            <a:off x="8007530" y="2791187"/>
            <a:ext cx="3417523" cy="2889358"/>
          </a:xfrm>
          <a:prstGeom prst="bentConnector3">
            <a:avLst>
              <a:gd name="adj1" fmla="val -668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7897091" y="3539408"/>
            <a:ext cx="445416" cy="3849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6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8" idx="0"/>
            <a:endCxn id="32" idx="2"/>
          </p:cNvCxnSpPr>
          <p:nvPr/>
        </p:nvCxnSpPr>
        <p:spPr>
          <a:xfrm rot="16200000" flipV="1">
            <a:off x="7626762" y="4417412"/>
            <a:ext cx="1350563" cy="36448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772798" y="5274937"/>
            <a:ext cx="1422975" cy="7222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“Buscar” al colocar todos los filtros da clic en botón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644031" y="3128942"/>
            <a:ext cx="3169037" cy="26651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9" idx="0"/>
            <a:endCxn id="44" idx="3"/>
          </p:cNvCxnSpPr>
          <p:nvPr/>
        </p:nvCxnSpPr>
        <p:spPr>
          <a:xfrm rot="16200000" flipV="1">
            <a:off x="4396472" y="3678797"/>
            <a:ext cx="2116125" cy="1282932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5020026" y="5378325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“Organización” te indica el almacén en donde se realiza la búsqueda.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893862" y="4081549"/>
            <a:ext cx="1584519" cy="287575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2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rot="5400000" flipH="1" flipV="1">
            <a:off x="3067986" y="4757072"/>
            <a:ext cx="1006083" cy="23018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2219720" y="5375207"/>
            <a:ext cx="2472425" cy="560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4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“Ver disponibilidad de artículos” este botón genera un reporte rápido con todas las características y cantidades por </a:t>
            </a:r>
            <a:r>
              <a:rPr lang="es-MX" dirty="0" err="1" smtClean="0">
                <a:solidFill>
                  <a:schemeClr val="tx1"/>
                </a:solidFill>
              </a:rPr>
              <a:t>subinventario</a:t>
            </a:r>
            <a:r>
              <a:rPr lang="es-MX" dirty="0" smtClean="0">
                <a:solidFill>
                  <a:schemeClr val="tx1"/>
                </a:solidFill>
              </a:rPr>
              <a:t>.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/>
          <p:nvPr/>
        </p:nvPicPr>
        <p:blipFill rotWithShape="1">
          <a:blip r:embed="rId4"/>
          <a:srcRect l="18642" t="53818" r="69591" b="30271"/>
          <a:stretch/>
        </p:blipFill>
        <p:spPr bwMode="auto">
          <a:xfrm>
            <a:off x="643256" y="1785841"/>
            <a:ext cx="3256915" cy="144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596348" y="4818437"/>
            <a:ext cx="10905102" cy="84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NOTAS:</a:t>
            </a:r>
          </a:p>
          <a:p>
            <a:pPr marL="36900" indent="0">
              <a:buNone/>
            </a:pPr>
            <a:r>
              <a:rPr lang="es-MX" sz="1600" dirty="0" smtClean="0">
                <a:solidFill>
                  <a:schemeClr val="tx1"/>
                </a:solidFill>
              </a:rPr>
              <a:t>Cuando quieras realizar la búsqueda de todo el inventario de tu almacén por </a:t>
            </a:r>
            <a:r>
              <a:rPr lang="es-MX" sz="1600" dirty="0" err="1" smtClean="0">
                <a:solidFill>
                  <a:schemeClr val="tx1"/>
                </a:solidFill>
              </a:rPr>
              <a:t>subinventarios</a:t>
            </a:r>
            <a:r>
              <a:rPr lang="es-MX" sz="1600" dirty="0" smtClean="0">
                <a:solidFill>
                  <a:schemeClr val="tx1"/>
                </a:solidFill>
              </a:rPr>
              <a:t> debes realizar los pasos de esta dispositiva.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271713" y="1944232"/>
            <a:ext cx="903317" cy="74418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rot="10800000" flipH="1">
            <a:off x="2471884" y="2316323"/>
            <a:ext cx="703145" cy="1898343"/>
          </a:xfrm>
          <a:prstGeom prst="bentConnector5">
            <a:avLst>
              <a:gd name="adj1" fmla="val -32511"/>
              <a:gd name="adj2" fmla="val 49855"/>
              <a:gd name="adj3" fmla="val 13251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2471885" y="3848086"/>
            <a:ext cx="2151948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1. En la lista desplegable de “Ver cantidad de artículo por” selecciona la opción de </a:t>
            </a:r>
            <a:r>
              <a:rPr lang="es-MX" dirty="0" err="1" smtClean="0">
                <a:solidFill>
                  <a:schemeClr val="tx1"/>
                </a:solidFill>
              </a:rPr>
              <a:t>Subinventario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/>
          <a:srcRect l="3722" t="11921" r="10043" b="10275"/>
          <a:stretch/>
        </p:blipFill>
        <p:spPr>
          <a:xfrm>
            <a:off x="5528628" y="2004715"/>
            <a:ext cx="4838007" cy="157110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9210502" y="3213319"/>
            <a:ext cx="575918" cy="34587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2" idx="3"/>
            <a:endCxn id="27" idx="2"/>
          </p:cNvCxnSpPr>
          <p:nvPr/>
        </p:nvCxnSpPr>
        <p:spPr>
          <a:xfrm flipV="1">
            <a:off x="8639910" y="3559195"/>
            <a:ext cx="858551" cy="620397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6487962" y="3813013"/>
            <a:ext cx="2151948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2. Da clic en “buscar” y te debe arrojar los resultados en una carpeta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3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/>
          <p:nvPr/>
        </p:nvPicPr>
        <p:blipFill rotWithShape="1">
          <a:blip r:embed="rId4"/>
          <a:srcRect r="3900"/>
          <a:stretch/>
        </p:blipFill>
        <p:spPr>
          <a:xfrm>
            <a:off x="483870" y="1822000"/>
            <a:ext cx="5393228" cy="1317625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5"/>
          <a:stretch>
            <a:fillRect/>
          </a:stretch>
        </p:blipFill>
        <p:spPr>
          <a:xfrm>
            <a:off x="5084618" y="3229175"/>
            <a:ext cx="5612130" cy="200342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520423" y="2725745"/>
            <a:ext cx="1657511" cy="34587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48255" y="3372545"/>
            <a:ext cx="1074322" cy="47247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45679" y="4145943"/>
            <a:ext cx="2151948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Carpeta que contiene todo el inventario de tienda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9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5680546" y="5352996"/>
            <a:ext cx="3920653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Selecciona organización y despliega las carpetas con los diferentes </a:t>
            </a:r>
            <a:r>
              <a:rPr lang="es-MX" dirty="0" err="1" smtClean="0">
                <a:solidFill>
                  <a:schemeClr val="tx1"/>
                </a:solidFill>
              </a:rPr>
              <a:t>subinventarios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/>
          <p:nvPr/>
        </p:nvPicPr>
        <p:blipFill rotWithShape="1">
          <a:blip r:embed="rId4"/>
          <a:srcRect b="27726"/>
          <a:stretch/>
        </p:blipFill>
        <p:spPr>
          <a:xfrm>
            <a:off x="556635" y="1785841"/>
            <a:ext cx="4888201" cy="1913323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23957" y="2840671"/>
            <a:ext cx="4932217" cy="1542415"/>
          </a:xfrm>
          <a:prstGeom prst="rect">
            <a:avLst/>
          </a:prstGeom>
        </p:spPr>
      </p:pic>
      <p:sp>
        <p:nvSpPr>
          <p:cNvPr id="11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596348" y="4016507"/>
            <a:ext cx="3920653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Selecciona la carpeta de </a:t>
            </a:r>
            <a:r>
              <a:rPr lang="es-MX" dirty="0" err="1" smtClean="0">
                <a:solidFill>
                  <a:schemeClr val="tx1"/>
                </a:solidFill>
              </a:rPr>
              <a:t>subinventario</a:t>
            </a:r>
            <a:r>
              <a:rPr lang="es-MX" dirty="0" smtClean="0">
                <a:solidFill>
                  <a:schemeClr val="tx1"/>
                </a:solidFill>
              </a:rPr>
              <a:t> y da clic te </a:t>
            </a:r>
            <a:r>
              <a:rPr lang="es-MX" dirty="0" err="1" smtClean="0">
                <a:solidFill>
                  <a:schemeClr val="tx1"/>
                </a:solidFill>
              </a:rPr>
              <a:t>desliega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smtClean="0">
                <a:solidFill>
                  <a:schemeClr val="tx1"/>
                </a:solidFill>
              </a:rPr>
              <a:t>todos los </a:t>
            </a:r>
            <a:r>
              <a:rPr lang="es-MX" dirty="0" err="1" smtClean="0">
                <a:solidFill>
                  <a:schemeClr val="tx1"/>
                </a:solidFill>
              </a:rPr>
              <a:t>sku´s</a:t>
            </a:r>
            <a:r>
              <a:rPr lang="es-MX" dirty="0" smtClean="0">
                <a:solidFill>
                  <a:schemeClr val="tx1"/>
                </a:solidFill>
              </a:rPr>
              <a:t> que contiene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2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6451280" y="4894736"/>
            <a:ext cx="3920653" cy="73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Desglose de cantidad y lote por SKU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Administrar cantidades de artículos</a:t>
            </a:r>
          </a:p>
          <a:p>
            <a:pPr marL="36900"/>
            <a:r>
              <a:rPr lang="es-MX" dirty="0" smtClean="0">
                <a:solidFill>
                  <a:schemeClr val="tx1"/>
                </a:solidFill>
              </a:rPr>
              <a:t>(consulta de inventario)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/>
          <p:nvPr/>
        </p:nvPicPr>
        <p:blipFill rotWithShape="1">
          <a:blip r:embed="rId4"/>
          <a:srcRect l="1849" t="1522"/>
          <a:stretch/>
        </p:blipFill>
        <p:spPr bwMode="auto">
          <a:xfrm>
            <a:off x="1144242" y="1853318"/>
            <a:ext cx="5057775" cy="3695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6788142" y="3334589"/>
            <a:ext cx="3920653" cy="12112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Al dar clic en “Ver disponibilidad de artículos” se despliega el siguiente cuadro de diálogo.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Flecha derecha 1">
            <a:hlinkClick r:id="rId5" action="ppaction://hlinksldjump"/>
          </p:cNvPr>
          <p:cNvSpPr/>
          <p:nvPr/>
        </p:nvSpPr>
        <p:spPr>
          <a:xfrm rot="10800000">
            <a:off x="9368444" y="5436524"/>
            <a:ext cx="615141" cy="36576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43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08544E6-A06B-43ED-A625-454EFDB2A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6" t="9205" r="58891" b="38364"/>
          <a:stretch/>
        </p:blipFill>
        <p:spPr>
          <a:xfrm>
            <a:off x="808383" y="1836614"/>
            <a:ext cx="7524169" cy="412839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4201558" y="2703370"/>
            <a:ext cx="854015" cy="11190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>
          <a:xfrm rot="10800000" flipV="1">
            <a:off x="5055573" y="3182089"/>
            <a:ext cx="3954624" cy="8081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010197" y="295103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Ejecución de cadena de suministros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074EBF4-3572-4C8C-A78D-0B3B2520531A}"/>
              </a:ext>
            </a:extLst>
          </p:cNvPr>
          <p:cNvSpPr/>
          <p:nvPr/>
        </p:nvSpPr>
        <p:spPr>
          <a:xfrm>
            <a:off x="5530504" y="3835747"/>
            <a:ext cx="762629" cy="58494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4" name="Conector: angular 40">
            <a:extLst>
              <a:ext uri="{FF2B5EF4-FFF2-40B4-BE49-F238E27FC236}">
                <a16:creationId xmlns:a16="http://schemas.microsoft.com/office/drawing/2014/main" id="{9CEB61C9-7D5A-496B-BCE8-16BFCBD4A3AC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rot="10800000" flipV="1">
            <a:off x="6293133" y="4027598"/>
            <a:ext cx="2717064" cy="10062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contenido 14">
            <a:extLst>
              <a:ext uri="{FF2B5EF4-FFF2-40B4-BE49-F238E27FC236}">
                <a16:creationId xmlns:a16="http://schemas.microsoft.com/office/drawing/2014/main" id="{8D3B5250-EB19-422D-A693-16AA85461FF8}"/>
              </a:ext>
            </a:extLst>
          </p:cNvPr>
          <p:cNvSpPr txBox="1">
            <a:spLocks/>
          </p:cNvSpPr>
          <p:nvPr/>
        </p:nvSpPr>
        <p:spPr>
          <a:xfrm>
            <a:off x="9010197" y="3900814"/>
            <a:ext cx="2151948" cy="2535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Gestión de inventario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r>
              <a:rPr lang="es-MX" dirty="0" smtClean="0">
                <a:solidFill>
                  <a:schemeClr val="tx1"/>
                </a:solidFill>
              </a:rPr>
              <a:t>6. Gestionar líneas de envío (Ventas)</a:t>
            </a:r>
          </a:p>
        </p:txBody>
      </p:sp>
    </p:spTree>
    <p:extLst>
      <p:ext uri="{BB962C8B-B14F-4D97-AF65-F5344CB8AC3E}">
        <p14:creationId xmlns:p14="http://schemas.microsoft.com/office/powerpoint/2010/main" val="6881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1182" t="22377" r="6073" b="5478"/>
          <a:stretch/>
        </p:blipFill>
        <p:spPr>
          <a:xfrm>
            <a:off x="538927" y="1516049"/>
            <a:ext cx="1410788" cy="1449977"/>
          </a:xfrm>
          <a:prstGeom prst="rect">
            <a:avLst/>
          </a:prstGeom>
        </p:spPr>
      </p:pic>
      <p:sp>
        <p:nvSpPr>
          <p:cNvPr id="28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616664" y="3625246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1. Da clic en ícono de Tareas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435563" y="1645921"/>
            <a:ext cx="514151" cy="44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5400000" flipH="1" flipV="1">
            <a:off x="941954" y="2617486"/>
            <a:ext cx="1758445" cy="257076"/>
          </a:xfrm>
          <a:prstGeom prst="bentConnector4">
            <a:avLst>
              <a:gd name="adj1" fmla="val 22919"/>
              <a:gd name="adj2" fmla="val 188923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4219"/>
          <a:stretch/>
        </p:blipFill>
        <p:spPr>
          <a:xfrm>
            <a:off x="7211580" y="2437203"/>
            <a:ext cx="4388238" cy="2486025"/>
          </a:xfrm>
          <a:prstGeom prst="rect">
            <a:avLst/>
          </a:prstGeom>
        </p:spPr>
      </p:pic>
      <p:pic>
        <p:nvPicPr>
          <p:cNvPr id="22" name="Imagen 21"/>
          <p:cNvPicPr/>
          <p:nvPr/>
        </p:nvPicPr>
        <p:blipFill rotWithShape="1">
          <a:blip r:embed="rId6"/>
          <a:srcRect l="84348" t="24318" r="1035" b="53012"/>
          <a:stretch/>
        </p:blipFill>
        <p:spPr bwMode="auto">
          <a:xfrm>
            <a:off x="3282263" y="2056388"/>
            <a:ext cx="3568065" cy="1819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3978465" y="2506401"/>
            <a:ext cx="985421" cy="32824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rot="5400000" flipH="1" flipV="1">
            <a:off x="3485941" y="3706937"/>
            <a:ext cx="1857530" cy="11293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3282263" y="4692171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2. Selecciona “Envíos”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7376468" y="3225436"/>
            <a:ext cx="2018321" cy="39981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376468" y="536559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3. Selecciona gestionar líneas de envío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33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2" idx="0"/>
            <a:endCxn id="31" idx="1"/>
          </p:cNvCxnSpPr>
          <p:nvPr/>
        </p:nvCxnSpPr>
        <p:spPr>
          <a:xfrm rot="16200000" flipV="1">
            <a:off x="6944329" y="3857480"/>
            <a:ext cx="1940252" cy="1075974"/>
          </a:xfrm>
          <a:prstGeom prst="bentConnector4">
            <a:avLst>
              <a:gd name="adj1" fmla="val 11858"/>
              <a:gd name="adj2" fmla="val 12853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212" b="4050"/>
          <a:stretch/>
        </p:blipFill>
        <p:spPr>
          <a:xfrm>
            <a:off x="596347" y="815026"/>
            <a:ext cx="10823609" cy="412786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726509" y="1612669"/>
            <a:ext cx="2055782" cy="21674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08383" y="1882436"/>
            <a:ext cx="4919086" cy="245622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332203" y="2448847"/>
            <a:ext cx="1726881" cy="245622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6833062" y="1598228"/>
            <a:ext cx="2128058" cy="28420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753302" y="2978467"/>
            <a:ext cx="459970" cy="329997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0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1" idx="1"/>
            <a:endCxn id="21" idx="1"/>
          </p:cNvCxnSpPr>
          <p:nvPr/>
        </p:nvCxnSpPr>
        <p:spPr>
          <a:xfrm rot="10800000" flipH="1">
            <a:off x="452913" y="1721039"/>
            <a:ext cx="1273596" cy="3806284"/>
          </a:xfrm>
          <a:prstGeom prst="bentConnector3">
            <a:avLst>
              <a:gd name="adj1" fmla="val -1794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452913" y="5296266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1. “Orden” búsqueda de orden ya sabiendo el número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42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3" idx="0"/>
            <a:endCxn id="27" idx="1"/>
          </p:cNvCxnSpPr>
          <p:nvPr/>
        </p:nvCxnSpPr>
        <p:spPr>
          <a:xfrm rot="16200000" flipV="1">
            <a:off x="666923" y="2146707"/>
            <a:ext cx="3304912" cy="3021991"/>
          </a:xfrm>
          <a:prstGeom prst="bentConnector4">
            <a:avLst>
              <a:gd name="adj1" fmla="val 18713"/>
              <a:gd name="adj2" fmla="val 109766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2754400" y="5310159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3. “Fecha de transporte programada” Solo colocar “entre” y colocar fechas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44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5" idx="0"/>
            <a:endCxn id="34" idx="2"/>
          </p:cNvCxnSpPr>
          <p:nvPr/>
        </p:nvCxnSpPr>
        <p:spPr>
          <a:xfrm rot="16200000" flipV="1">
            <a:off x="2855907" y="2034206"/>
            <a:ext cx="2615690" cy="3936216"/>
          </a:xfrm>
          <a:prstGeom prst="bentConnector3">
            <a:avLst>
              <a:gd name="adj1" fmla="val 81145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5055886" y="5310159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2. “Estado de línea” dejar en blanco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46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52" idx="0"/>
            <a:endCxn id="35" idx="2"/>
          </p:cNvCxnSpPr>
          <p:nvPr/>
        </p:nvCxnSpPr>
        <p:spPr>
          <a:xfrm rot="16200000" flipV="1">
            <a:off x="6443575" y="3335952"/>
            <a:ext cx="3443290" cy="53625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357374" y="5325726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4. “Organización de envío” buscar y seleccionar la tienda en la cual se encuentran.</a:t>
            </a:r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5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59" idx="0"/>
            <a:endCxn id="39" idx="2"/>
          </p:cNvCxnSpPr>
          <p:nvPr/>
        </p:nvCxnSpPr>
        <p:spPr>
          <a:xfrm rot="16200000" flipV="1">
            <a:off x="8850430" y="3441321"/>
            <a:ext cx="2017262" cy="175154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658861" y="5325726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5. “Buscar” al terminar los pasos anteriores se da clic en este botón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3755185" y="5017015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2</a:t>
            </a:r>
            <a:r>
              <a:rPr lang="es-MX" dirty="0" smtClean="0">
                <a:solidFill>
                  <a:schemeClr val="tx1"/>
                </a:solidFill>
              </a:rPr>
              <a:t>. Ubica tu número de orden a enviar 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3" y="1007516"/>
            <a:ext cx="10364760" cy="3505200"/>
          </a:xfrm>
          <a:prstGeom prst="rect">
            <a:avLst/>
          </a:prstGeom>
        </p:spPr>
      </p:pic>
      <p:cxnSp>
        <p:nvCxnSpPr>
          <p:cNvPr id="11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16200000" flipV="1">
            <a:off x="3023809" y="3209664"/>
            <a:ext cx="1994293" cy="16204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836444" y="2630516"/>
            <a:ext cx="748612" cy="39220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59180" y="3163175"/>
            <a:ext cx="1842455" cy="39220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1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34" idx="0"/>
            <a:endCxn id="30" idx="2"/>
          </p:cNvCxnSpPr>
          <p:nvPr/>
        </p:nvCxnSpPr>
        <p:spPr>
          <a:xfrm rot="16200000" flipV="1">
            <a:off x="1143127" y="4192662"/>
            <a:ext cx="1441778" cy="16721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871650" y="4997159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1. Selecciona la línea o líneas a realizar el envío 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462138" y="1451334"/>
            <a:ext cx="1702538" cy="39220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9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1" idx="0"/>
            <a:endCxn id="38" idx="2"/>
          </p:cNvCxnSpPr>
          <p:nvPr/>
        </p:nvCxnSpPr>
        <p:spPr>
          <a:xfrm rot="16200000" flipV="1">
            <a:off x="4176950" y="979998"/>
            <a:ext cx="3251533" cy="4978617"/>
          </a:xfrm>
          <a:prstGeom prst="bentConnector3">
            <a:avLst>
              <a:gd name="adj1" fmla="val 9013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216050" y="509507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3. Da clic en botón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940" y="4674711"/>
            <a:ext cx="18859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8" name="Título 37">
            <a:extLst>
              <a:ext uri="{FF2B5EF4-FFF2-40B4-BE49-F238E27FC236}">
                <a16:creationId xmlns:a16="http://schemas.microsoft.com/office/drawing/2014/main" id="{88F255EB-23DA-45B0-A9FF-D1C5C817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3" y="36738"/>
            <a:ext cx="10353762" cy="970450"/>
          </a:xfrm>
        </p:spPr>
        <p:txBody>
          <a:bodyPr>
            <a:normAutofit/>
          </a:bodyPr>
          <a:lstStyle/>
          <a:p>
            <a:r>
              <a:rPr lang="es-MX" dirty="0"/>
              <a:t>Pasos básicos</a:t>
            </a:r>
          </a:p>
        </p:txBody>
      </p: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57231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s-MX" dirty="0"/>
              <a:t>Ingresa a el link </a:t>
            </a:r>
            <a:r>
              <a:rPr lang="es-MX" dirty="0">
                <a:hlinkClick r:id="rId4"/>
              </a:rPr>
              <a:t>https://ekbw-test.fa.us6.oraclecloud.com/</a:t>
            </a:r>
            <a:endParaRPr lang="es-MX" dirty="0"/>
          </a:p>
          <a:p>
            <a:pPr marL="494100" indent="-457200">
              <a:buFont typeface="+mj-lt"/>
              <a:buAutoNum type="arabicPeriod"/>
            </a:pPr>
            <a:r>
              <a:rPr lang="es-MX" dirty="0"/>
              <a:t>Ingresa tu ID, </a:t>
            </a:r>
            <a:r>
              <a:rPr lang="es-MX" dirty="0" err="1"/>
              <a:t>password</a:t>
            </a:r>
            <a:r>
              <a:rPr lang="es-MX" dirty="0"/>
              <a:t>, elige el idioma y da clic sobre</a:t>
            </a:r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</p:txBody>
      </p:sp>
      <p:pic>
        <p:nvPicPr>
          <p:cNvPr id="43" name="Imagen 4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0E31F07-0FCA-4D4E-BBE1-1FE103512A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44" t="15978" r="3891" b="4282"/>
          <a:stretch/>
        </p:blipFill>
        <p:spPr>
          <a:xfrm>
            <a:off x="859181" y="1940031"/>
            <a:ext cx="7142923" cy="4058752"/>
          </a:xfrm>
          <a:prstGeom prst="rect">
            <a:avLst/>
          </a:prstGeom>
        </p:spPr>
      </p:pic>
      <p:sp>
        <p:nvSpPr>
          <p:cNvPr id="4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8973940" y="3790682"/>
            <a:ext cx="2409676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ID/Usuario</a:t>
            </a:r>
          </a:p>
        </p:txBody>
      </p:sp>
      <p:sp>
        <p:nvSpPr>
          <p:cNvPr id="46" name="Marcador de contenido 14">
            <a:extLst>
              <a:ext uri="{FF2B5EF4-FFF2-40B4-BE49-F238E27FC236}">
                <a16:creationId xmlns:a16="http://schemas.microsoft.com/office/drawing/2014/main" id="{D59BD25D-EBBE-4924-9C1A-0A7A2EF3A21C}"/>
              </a:ext>
            </a:extLst>
          </p:cNvPr>
          <p:cNvSpPr txBox="1">
            <a:spLocks/>
          </p:cNvSpPr>
          <p:nvPr/>
        </p:nvSpPr>
        <p:spPr>
          <a:xfrm>
            <a:off x="8973941" y="4481984"/>
            <a:ext cx="2409676" cy="5339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en-US"/>
            </a:defPPr>
            <a:lvl1pPr marL="36900"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MX" dirty="0" err="1">
                <a:solidFill>
                  <a:schemeClr val="tx1"/>
                </a:solidFill>
              </a:rPr>
              <a:t>Password</a:t>
            </a:r>
            <a:r>
              <a:rPr lang="es-MX" dirty="0">
                <a:solidFill>
                  <a:schemeClr val="tx1"/>
                </a:solidFill>
              </a:rPr>
              <a:t>/contraseña</a:t>
            </a:r>
          </a:p>
        </p:txBody>
      </p:sp>
      <p:sp>
        <p:nvSpPr>
          <p:cNvPr id="48" name="Marcador de contenido 14">
            <a:extLst>
              <a:ext uri="{FF2B5EF4-FFF2-40B4-BE49-F238E27FC236}">
                <a16:creationId xmlns:a16="http://schemas.microsoft.com/office/drawing/2014/main" id="{012E9887-6E22-45F8-BEFD-5C43BD98BBC2}"/>
              </a:ext>
            </a:extLst>
          </p:cNvPr>
          <p:cNvSpPr txBox="1">
            <a:spLocks/>
          </p:cNvSpPr>
          <p:nvPr/>
        </p:nvSpPr>
        <p:spPr>
          <a:xfrm>
            <a:off x="8973940" y="5215211"/>
            <a:ext cx="2409676" cy="5339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6900"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Cambio de idioma</a:t>
            </a:r>
          </a:p>
        </p:txBody>
      </p:sp>
      <p:pic>
        <p:nvPicPr>
          <p:cNvPr id="50" name="Imagen 4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C1E3908-CC15-42A6-A963-82AD52FA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29" t="79201" r="51876" b="12991"/>
          <a:stretch/>
        </p:blipFill>
        <p:spPr>
          <a:xfrm>
            <a:off x="7596808" y="1362687"/>
            <a:ext cx="810591" cy="422274"/>
          </a:xfrm>
          <a:prstGeom prst="rect">
            <a:avLst/>
          </a:prstGeom>
        </p:spPr>
      </p:pic>
      <p:sp>
        <p:nvSpPr>
          <p:cNvPr id="51" name="Rectángulo 50">
            <a:extLst>
              <a:ext uri="{FF2B5EF4-FFF2-40B4-BE49-F238E27FC236}">
                <a16:creationId xmlns:a16="http://schemas.microsoft.com/office/drawing/2014/main" id="{7460D7E1-C2A4-405C-BB3D-731466F44923}"/>
              </a:ext>
            </a:extLst>
          </p:cNvPr>
          <p:cNvSpPr/>
          <p:nvPr/>
        </p:nvSpPr>
        <p:spPr>
          <a:xfrm>
            <a:off x="2759764" y="4252796"/>
            <a:ext cx="2491409" cy="34570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AAA2E5A9-464F-4D30-8EF5-E06AC47438DC}"/>
              </a:ext>
            </a:extLst>
          </p:cNvPr>
          <p:cNvCxnSpPr>
            <a:cxnSpLocks/>
            <a:stCxn id="44" idx="1"/>
            <a:endCxn id="51" idx="3"/>
          </p:cNvCxnSpPr>
          <p:nvPr/>
        </p:nvCxnSpPr>
        <p:spPr>
          <a:xfrm rot="10800000" flipV="1">
            <a:off x="5251174" y="4021738"/>
            <a:ext cx="3722767" cy="403911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759763" y="4618644"/>
            <a:ext cx="2491409" cy="34570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rot="10800000" flipV="1">
            <a:off x="5251173" y="4748980"/>
            <a:ext cx="3722769" cy="42517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732A780C-996D-4DD6-821C-07CF867E9DA8}"/>
              </a:ext>
            </a:extLst>
          </p:cNvPr>
          <p:cNvSpPr/>
          <p:nvPr/>
        </p:nvSpPr>
        <p:spPr>
          <a:xfrm>
            <a:off x="2787917" y="5506036"/>
            <a:ext cx="2491409" cy="34570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3BCE2F02-A7EB-44D8-B0DB-150096688153}"/>
              </a:ext>
            </a:extLst>
          </p:cNvPr>
          <p:cNvCxnSpPr>
            <a:cxnSpLocks/>
            <a:stCxn id="48" idx="1"/>
            <a:endCxn id="62" idx="3"/>
          </p:cNvCxnSpPr>
          <p:nvPr/>
        </p:nvCxnSpPr>
        <p:spPr>
          <a:xfrm rot="10800000" flipV="1">
            <a:off x="5279326" y="5482200"/>
            <a:ext cx="3694614" cy="196690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871650" y="4997159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  4. Da clic sobre el número de envío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56" y="1748910"/>
            <a:ext cx="10012392" cy="1728112"/>
          </a:xfrm>
          <a:prstGeom prst="rect">
            <a:avLst/>
          </a:prstGeom>
        </p:spPr>
      </p:pic>
      <p:cxnSp>
        <p:nvCxnSpPr>
          <p:cNvPr id="12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1240267" y="3959944"/>
            <a:ext cx="1744572" cy="32985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1864016" y="2840228"/>
            <a:ext cx="826934" cy="41235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6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95" y="788801"/>
            <a:ext cx="9570395" cy="3569161"/>
          </a:xfrm>
          <a:prstGeom prst="rect">
            <a:avLst/>
          </a:prstGeom>
        </p:spPr>
      </p:pic>
      <p:sp>
        <p:nvSpPr>
          <p:cNvPr id="1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19392" y="4425025"/>
            <a:ext cx="5376608" cy="6353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600" dirty="0" smtClean="0">
                <a:solidFill>
                  <a:schemeClr val="tx1"/>
                </a:solidFill>
              </a:rPr>
              <a:t> 5. En método de envío colocar en que transporte se envía el producto, lista desplegable.</a:t>
            </a:r>
            <a:endParaRPr lang="es-MX" sz="1600" dirty="0">
              <a:solidFill>
                <a:schemeClr val="tx1"/>
              </a:solidFill>
            </a:endParaRPr>
          </a:p>
        </p:txBody>
      </p:sp>
      <p:cxnSp>
        <p:nvCxnSpPr>
          <p:cNvPr id="15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rot="5400000" flipH="1" flipV="1">
            <a:off x="2631103" y="3349974"/>
            <a:ext cx="1851644" cy="29845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2204977" y="2161022"/>
            <a:ext cx="3002354" cy="41235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9405257" y="1229252"/>
            <a:ext cx="727165" cy="37747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3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rot="5400000" flipH="1" flipV="1">
            <a:off x="8146169" y="2735291"/>
            <a:ext cx="2751231" cy="4941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8274924" y="4357962"/>
            <a:ext cx="1999607" cy="6982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 </a:t>
            </a:r>
            <a:r>
              <a:rPr lang="es-MX" sz="1600" dirty="0" smtClean="0">
                <a:solidFill>
                  <a:schemeClr val="tx1"/>
                </a:solidFill>
              </a:rPr>
              <a:t>6. Da clic en botón “Salvar/Guardar”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17" name="Marcador de contenido 38">
            <a:extLst>
              <a:ext uri="{FF2B5EF4-FFF2-40B4-BE49-F238E27FC236}">
                <a16:creationId xmlns:a16="http://schemas.microsoft.com/office/drawing/2014/main" id="{5C648F02-6EDD-458A-AC41-AD6E53196802}"/>
              </a:ext>
            </a:extLst>
          </p:cNvPr>
          <p:cNvSpPr txBox="1">
            <a:spLocks/>
          </p:cNvSpPr>
          <p:nvPr/>
        </p:nvSpPr>
        <p:spPr>
          <a:xfrm>
            <a:off x="643449" y="5172425"/>
            <a:ext cx="10905102" cy="84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MX" sz="1200" dirty="0">
                <a:solidFill>
                  <a:schemeClr val="tx1"/>
                </a:solidFill>
                <a:effectLst/>
              </a:rPr>
              <a:t>NOTAS:</a:t>
            </a:r>
          </a:p>
          <a:p>
            <a:pPr marL="36900" indent="0">
              <a:buNone/>
            </a:pPr>
            <a:r>
              <a:rPr lang="es-MX" sz="1200" dirty="0" smtClean="0">
                <a:solidFill>
                  <a:schemeClr val="tx1"/>
                </a:solidFill>
                <a:effectLst/>
              </a:rPr>
              <a:t>En el caso que los productos se entregaron en el momento al cliente, en </a:t>
            </a:r>
            <a:r>
              <a:rPr lang="es-MX" sz="1200" dirty="0">
                <a:solidFill>
                  <a:schemeClr val="tx1"/>
                </a:solidFill>
                <a:effectLst/>
              </a:rPr>
              <a:t>Método de </a:t>
            </a:r>
            <a:r>
              <a:rPr lang="es-MX" sz="1200" dirty="0" smtClean="0">
                <a:solidFill>
                  <a:schemeClr val="tx1"/>
                </a:solidFill>
                <a:effectLst/>
              </a:rPr>
              <a:t>Envío se debe elegir “SE LO LLEVA EL CLIENTE”.</a:t>
            </a:r>
            <a:endParaRPr lang="es-MX" sz="1200" dirty="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endParaRPr lang="es-MX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/>
          <p:nvPr/>
        </p:nvPicPr>
        <p:blipFill rotWithShape="1">
          <a:blip r:embed="rId4"/>
          <a:srcRect l="339" t="17206" r="2241" b="13061"/>
          <a:stretch/>
        </p:blipFill>
        <p:spPr bwMode="auto">
          <a:xfrm>
            <a:off x="859181" y="961339"/>
            <a:ext cx="10257310" cy="3480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569233" y="1247225"/>
            <a:ext cx="1197813" cy="41235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17" idx="0"/>
            <a:endCxn id="15" idx="1"/>
          </p:cNvCxnSpPr>
          <p:nvPr/>
        </p:nvCxnSpPr>
        <p:spPr>
          <a:xfrm rot="5400000" flipH="1" flipV="1">
            <a:off x="3580624" y="-78131"/>
            <a:ext cx="3457073" cy="65201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453637" y="4910478"/>
            <a:ext cx="3190900" cy="841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 7. Selecciona lista desplegable de “Comportamiento”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699863" y="2096311"/>
            <a:ext cx="1985554" cy="41235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 rot="5400000" flipH="1" flipV="1">
            <a:off x="5767763" y="1978378"/>
            <a:ext cx="2607987" cy="325621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3848199" y="4910478"/>
            <a:ext cx="3190900" cy="841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 8. Da clic “Seleccionar lanzamiento”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0" y="4485953"/>
            <a:ext cx="435479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17" y="839474"/>
            <a:ext cx="9148543" cy="401040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8725988" y="865601"/>
            <a:ext cx="587830" cy="29699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rot="5400000" flipH="1" flipV="1">
            <a:off x="3974761" y="58900"/>
            <a:ext cx="3941448" cy="614883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1275617" y="5104042"/>
            <a:ext cx="3190900" cy="841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9. Da clic en “Salvar/Guardar”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6400800" y="4258491"/>
            <a:ext cx="896984" cy="59139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rot="16200000" flipV="1">
            <a:off x="7632104" y="4067070"/>
            <a:ext cx="311072" cy="187669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7130538" y="5160954"/>
            <a:ext cx="3190900" cy="841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10. Coloca la cantidad a enviada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6900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77" t="-314" r="2642" b="314"/>
          <a:stretch/>
        </p:blipFill>
        <p:spPr>
          <a:xfrm>
            <a:off x="1309415" y="762000"/>
            <a:ext cx="9166997" cy="415523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7197633" y="762000"/>
            <a:ext cx="927463" cy="34834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20" idx="0"/>
            <a:endCxn id="16" idx="2"/>
          </p:cNvCxnSpPr>
          <p:nvPr/>
        </p:nvCxnSpPr>
        <p:spPr>
          <a:xfrm rot="5400000" flipH="1" flipV="1">
            <a:off x="3257549" y="757659"/>
            <a:ext cx="4051132" cy="47565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1309415" y="5161475"/>
            <a:ext cx="3190900" cy="841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 smtClean="0">
                <a:solidFill>
                  <a:schemeClr val="tx1"/>
                </a:solidFill>
              </a:rPr>
              <a:t>10. Da clic en “Enviar confirmar”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679" y="2889750"/>
            <a:ext cx="17907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716538"/>
            <a:ext cx="10353762" cy="4361068"/>
          </a:xfrm>
        </p:spPr>
        <p:txBody>
          <a:bodyPr/>
          <a:lstStyle/>
          <a:p>
            <a:pPr marL="494100" indent="-457200">
              <a:buFont typeface="+mj-lt"/>
              <a:buAutoNum type="arabicPeriod" startAt="3"/>
            </a:pPr>
            <a:r>
              <a:rPr lang="es-MX" dirty="0"/>
              <a:t>Pagina de inicio</a:t>
            </a:r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  <a:p>
            <a:pPr marL="494100" indent="-457200">
              <a:buFont typeface="+mj-lt"/>
              <a:buAutoNum type="arabicPeriod" startAt="3"/>
            </a:pPr>
            <a:r>
              <a:rPr lang="es-MX" dirty="0"/>
              <a:t>Da clic en pagina de inicio</a:t>
            </a:r>
          </a:p>
          <a:p>
            <a:pPr marL="494100" indent="-457200">
              <a:buFont typeface="+mj-lt"/>
              <a:buAutoNum type="arabicPeriod" startAt="3"/>
            </a:pP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4B5806-8CD6-4039-9FC5-EC51FDAF8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40" r="978" b="50000"/>
          <a:stretch/>
        </p:blipFill>
        <p:spPr>
          <a:xfrm>
            <a:off x="596348" y="1144961"/>
            <a:ext cx="10954274" cy="225141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F1D3C4B-3337-4AA8-9F7E-9BC299971F28}"/>
              </a:ext>
            </a:extLst>
          </p:cNvPr>
          <p:cNvSpPr/>
          <p:nvPr/>
        </p:nvSpPr>
        <p:spPr>
          <a:xfrm>
            <a:off x="11007867" y="1186337"/>
            <a:ext cx="408532" cy="26365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Marcador de contenido 14">
            <a:extLst>
              <a:ext uri="{FF2B5EF4-FFF2-40B4-BE49-F238E27FC236}">
                <a16:creationId xmlns:a16="http://schemas.microsoft.com/office/drawing/2014/main" id="{381F91B0-D130-4F27-84E3-1ECAF9917055}"/>
              </a:ext>
            </a:extLst>
          </p:cNvPr>
          <p:cNvSpPr txBox="1">
            <a:spLocks/>
          </p:cNvSpPr>
          <p:nvPr/>
        </p:nvSpPr>
        <p:spPr>
          <a:xfrm>
            <a:off x="8780594" y="561237"/>
            <a:ext cx="1184964" cy="313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Pagina inicial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1C5F384-B65C-4F43-B7A0-1C9E9BA56D8A}"/>
              </a:ext>
            </a:extLst>
          </p:cNvPr>
          <p:cNvSpPr/>
          <p:nvPr/>
        </p:nvSpPr>
        <p:spPr>
          <a:xfrm>
            <a:off x="9232512" y="1204846"/>
            <a:ext cx="281129" cy="23283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/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D08F4670-FEAF-4289-9949-5549374FAFEE}"/>
              </a:ext>
            </a:extLst>
          </p:cNvPr>
          <p:cNvCxnSpPr>
            <a:cxnSpLocks/>
            <a:stCxn id="21" idx="2"/>
            <a:endCxn id="42" idx="0"/>
          </p:cNvCxnSpPr>
          <p:nvPr/>
        </p:nvCxnSpPr>
        <p:spPr>
          <a:xfrm rot="16200000" flipH="1">
            <a:off x="9208047" y="1039815"/>
            <a:ext cx="33005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C61B27F-8742-468D-B91D-92ADE43B0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04" t="15032" r="19544" b="81834"/>
          <a:stretch/>
        </p:blipFill>
        <p:spPr>
          <a:xfrm>
            <a:off x="4408317" y="3396380"/>
            <a:ext cx="474076" cy="388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8" name="Marcador de contenido 14">
            <a:extLst>
              <a:ext uri="{FF2B5EF4-FFF2-40B4-BE49-F238E27FC236}">
                <a16:creationId xmlns:a16="http://schemas.microsoft.com/office/drawing/2014/main" id="{AC059A5C-D9EB-4DBC-8A5A-3755AA28D216}"/>
              </a:ext>
            </a:extLst>
          </p:cNvPr>
          <p:cNvSpPr txBox="1">
            <a:spLocks/>
          </p:cNvSpPr>
          <p:nvPr/>
        </p:nvSpPr>
        <p:spPr>
          <a:xfrm>
            <a:off x="10418832" y="548908"/>
            <a:ext cx="1091898" cy="27873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Usuario</a:t>
            </a:r>
          </a:p>
        </p:txBody>
      </p: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311604F1-F644-402B-B018-D51BF04852AF}"/>
              </a:ext>
            </a:extLst>
          </p:cNvPr>
          <p:cNvCxnSpPr>
            <a:cxnSpLocks/>
            <a:stCxn id="58" idx="2"/>
          </p:cNvCxnSpPr>
          <p:nvPr/>
        </p:nvCxnSpPr>
        <p:spPr>
          <a:xfrm rot="16200000" flipH="1">
            <a:off x="10919070" y="873352"/>
            <a:ext cx="409545" cy="31812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n 64">
            <a:extLst>
              <a:ext uri="{FF2B5EF4-FFF2-40B4-BE49-F238E27FC236}">
                <a16:creationId xmlns:a16="http://schemas.microsoft.com/office/drawing/2014/main" id="{6181FC40-BC50-4564-BA67-800D46310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" t="9856" r="59128" b="37430"/>
          <a:stretch/>
        </p:blipFill>
        <p:spPr>
          <a:xfrm>
            <a:off x="3518491" y="3838162"/>
            <a:ext cx="5055058" cy="21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57231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5"/>
            </a:pPr>
            <a:r>
              <a:rPr lang="es-MX" dirty="0"/>
              <a:t>Da clic “Ejecución de cadena de suministros”  </a:t>
            </a:r>
          </a:p>
          <a:p>
            <a:pPr marL="494100" indent="-457200">
              <a:buFont typeface="+mj-lt"/>
              <a:buAutoNum type="arabicPeriod" startAt="5"/>
            </a:pPr>
            <a:r>
              <a:rPr lang="es-MX" dirty="0"/>
              <a:t>Posteriormente selecciona dando clic a “Gestión de inventarios”</a:t>
            </a:r>
          </a:p>
          <a:p>
            <a:pPr marL="494100" indent="-457200">
              <a:buFont typeface="+mj-lt"/>
              <a:buAutoNum type="arabicPeriod" startAt="5"/>
            </a:pP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08544E6-A06B-43ED-A625-454EFDB2A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6" t="9205" r="58891" b="38364"/>
          <a:stretch/>
        </p:blipFill>
        <p:spPr>
          <a:xfrm>
            <a:off x="808383" y="1836614"/>
            <a:ext cx="7524169" cy="4128399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04DD4B9-C08F-4E85-9D8E-4252C8B19865}"/>
              </a:ext>
            </a:extLst>
          </p:cNvPr>
          <p:cNvSpPr/>
          <p:nvPr/>
        </p:nvSpPr>
        <p:spPr>
          <a:xfrm>
            <a:off x="4149306" y="2781748"/>
            <a:ext cx="854015" cy="111906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5BB5A523-DF3B-4B4A-92CC-C90154926D04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rot="10800000" flipV="1">
            <a:off x="5003321" y="3182089"/>
            <a:ext cx="4006876" cy="1591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arcador de contenido 14">
            <a:extLst>
              <a:ext uri="{FF2B5EF4-FFF2-40B4-BE49-F238E27FC236}">
                <a16:creationId xmlns:a16="http://schemas.microsoft.com/office/drawing/2014/main" id="{57D79839-E172-45DB-A331-83EFB7E582BD}"/>
              </a:ext>
            </a:extLst>
          </p:cNvPr>
          <p:cNvSpPr txBox="1">
            <a:spLocks/>
          </p:cNvSpPr>
          <p:nvPr/>
        </p:nvSpPr>
        <p:spPr>
          <a:xfrm>
            <a:off x="9010197" y="2951033"/>
            <a:ext cx="2151948" cy="462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Ejecución de cadena de suministros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074EBF4-3572-4C8C-A78D-0B3B2520531A}"/>
              </a:ext>
            </a:extLst>
          </p:cNvPr>
          <p:cNvSpPr/>
          <p:nvPr/>
        </p:nvSpPr>
        <p:spPr>
          <a:xfrm>
            <a:off x="5543567" y="3874936"/>
            <a:ext cx="762629" cy="58494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9CEB61C9-7D5A-496B-BCE8-16BFCBD4A3AC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 flipV="1">
            <a:off x="6306197" y="4027599"/>
            <a:ext cx="2704001" cy="1398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rcador de contenido 14">
            <a:extLst>
              <a:ext uri="{FF2B5EF4-FFF2-40B4-BE49-F238E27FC236}">
                <a16:creationId xmlns:a16="http://schemas.microsoft.com/office/drawing/2014/main" id="{8D3B5250-EB19-422D-A693-16AA85461FF8}"/>
              </a:ext>
            </a:extLst>
          </p:cNvPr>
          <p:cNvSpPr txBox="1">
            <a:spLocks/>
          </p:cNvSpPr>
          <p:nvPr/>
        </p:nvSpPr>
        <p:spPr>
          <a:xfrm>
            <a:off x="9010197" y="3900814"/>
            <a:ext cx="2151948" cy="2535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dirty="0">
                <a:solidFill>
                  <a:schemeClr val="tx1"/>
                </a:solidFill>
              </a:rPr>
              <a:t>Gestión de inventario</a:t>
            </a:r>
          </a:p>
        </p:txBody>
      </p:sp>
    </p:spTree>
    <p:extLst>
      <p:ext uri="{BB962C8B-B14F-4D97-AF65-F5344CB8AC3E}">
        <p14:creationId xmlns:p14="http://schemas.microsoft.com/office/powerpoint/2010/main" val="36101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57231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 startAt="5"/>
            </a:pPr>
            <a:r>
              <a:rPr lang="es-MX" dirty="0"/>
              <a:t>Pantalla de inicio “Gestión de inventarios”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30E2C9-A4E5-4AED-B039-BAC2B375FE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8949" r="58255" b="38793"/>
          <a:stretch/>
        </p:blipFill>
        <p:spPr>
          <a:xfrm>
            <a:off x="808383" y="1275075"/>
            <a:ext cx="7585119" cy="4634311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6FD8821-CACC-479B-B366-A793938F3AC7}"/>
              </a:ext>
            </a:extLst>
          </p:cNvPr>
          <p:cNvSpPr/>
          <p:nvPr/>
        </p:nvSpPr>
        <p:spPr>
          <a:xfrm>
            <a:off x="8124093" y="2725614"/>
            <a:ext cx="325315" cy="27256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8174378D-CDE7-448F-A09D-EB471930738E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rot="10800000" flipV="1">
            <a:off x="8449408" y="2557081"/>
            <a:ext cx="508686" cy="30481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14">
            <a:extLst>
              <a:ext uri="{FF2B5EF4-FFF2-40B4-BE49-F238E27FC236}">
                <a16:creationId xmlns:a16="http://schemas.microsoft.com/office/drawing/2014/main" id="{914465BD-348D-4039-BFCE-0396A9694A49}"/>
              </a:ext>
            </a:extLst>
          </p:cNvPr>
          <p:cNvSpPr txBox="1">
            <a:spLocks/>
          </p:cNvSpPr>
          <p:nvPr/>
        </p:nvSpPr>
        <p:spPr>
          <a:xfrm>
            <a:off x="8958094" y="2406770"/>
            <a:ext cx="1453990" cy="3006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Menú Tareas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7BBFFCC-1272-4680-AE66-68CB892CF151}"/>
              </a:ext>
            </a:extLst>
          </p:cNvPr>
          <p:cNvSpPr/>
          <p:nvPr/>
        </p:nvSpPr>
        <p:spPr>
          <a:xfrm>
            <a:off x="8124093" y="3005411"/>
            <a:ext cx="325315" cy="246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AC16DE8F-E04D-4B08-96D8-7FE24F657B57}"/>
              </a:ext>
            </a:extLst>
          </p:cNvPr>
          <p:cNvCxnSpPr>
            <a:cxnSpLocks/>
            <a:stCxn id="20" idx="1"/>
            <a:endCxn id="27" idx="3"/>
          </p:cNvCxnSpPr>
          <p:nvPr/>
        </p:nvCxnSpPr>
        <p:spPr>
          <a:xfrm rot="10800000" flipV="1">
            <a:off x="8449408" y="2936648"/>
            <a:ext cx="508686" cy="19182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CE88267F-5A42-4FE3-A5C4-34D5E46D0C3A}"/>
              </a:ext>
            </a:extLst>
          </p:cNvPr>
          <p:cNvSpPr txBox="1">
            <a:spLocks/>
          </p:cNvSpPr>
          <p:nvPr/>
        </p:nvSpPr>
        <p:spPr>
          <a:xfrm>
            <a:off x="8958094" y="2786338"/>
            <a:ext cx="1453990" cy="3006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Búsquedas rápidas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D50A1284-7B1C-4D3E-8AD0-3183BA94F357}"/>
              </a:ext>
            </a:extLst>
          </p:cNvPr>
          <p:cNvSpPr/>
          <p:nvPr/>
        </p:nvSpPr>
        <p:spPr>
          <a:xfrm>
            <a:off x="8124093" y="3235504"/>
            <a:ext cx="325315" cy="246118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AB46E1EC-6DC9-428B-AE67-DC0967CA6D05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rot="10800000" flipV="1">
            <a:off x="8449408" y="3278779"/>
            <a:ext cx="508686" cy="7978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arcador de contenido 14">
            <a:extLst>
              <a:ext uri="{FF2B5EF4-FFF2-40B4-BE49-F238E27FC236}">
                <a16:creationId xmlns:a16="http://schemas.microsoft.com/office/drawing/2014/main" id="{821625E6-86BF-4AE5-ACEF-B79F16ED9BBF}"/>
              </a:ext>
            </a:extLst>
          </p:cNvPr>
          <p:cNvSpPr txBox="1">
            <a:spLocks/>
          </p:cNvSpPr>
          <p:nvPr/>
        </p:nvSpPr>
        <p:spPr>
          <a:xfrm>
            <a:off x="8958094" y="3128469"/>
            <a:ext cx="1453990" cy="3006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Informes y análisis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012AE4B-45CB-4F0C-A21D-470EC9BDC37A}"/>
              </a:ext>
            </a:extLst>
          </p:cNvPr>
          <p:cNvSpPr/>
          <p:nvPr/>
        </p:nvSpPr>
        <p:spPr>
          <a:xfrm>
            <a:off x="7515852" y="2529925"/>
            <a:ext cx="189614" cy="21449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90654772-79AD-42FF-9A43-7972E15DEE90}"/>
              </a:ext>
            </a:extLst>
          </p:cNvPr>
          <p:cNvCxnSpPr>
            <a:cxnSpLocks/>
            <a:endCxn id="34" idx="0"/>
          </p:cNvCxnSpPr>
          <p:nvPr/>
        </p:nvCxnSpPr>
        <p:spPr>
          <a:xfrm rot="5400000">
            <a:off x="6796142" y="1715407"/>
            <a:ext cx="162903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rcador de contenido 14">
            <a:extLst>
              <a:ext uri="{FF2B5EF4-FFF2-40B4-BE49-F238E27FC236}">
                <a16:creationId xmlns:a16="http://schemas.microsoft.com/office/drawing/2014/main" id="{62CD8D86-F6C6-4DD0-A0DA-1EFCA3A9FD61}"/>
              </a:ext>
            </a:extLst>
          </p:cNvPr>
          <p:cNvSpPr txBox="1">
            <a:spLocks/>
          </p:cNvSpPr>
          <p:nvPr/>
        </p:nvSpPr>
        <p:spPr>
          <a:xfrm>
            <a:off x="7249761" y="718454"/>
            <a:ext cx="1833854" cy="4104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Ver todo (selección de organizaciones)</a:t>
            </a:r>
          </a:p>
        </p:txBody>
      </p: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829116FB-5B6D-4D3E-9386-2DB9865908A5}"/>
              </a:ext>
            </a:extLst>
          </p:cNvPr>
          <p:cNvCxnSpPr>
            <a:cxnSpLocks/>
            <a:stCxn id="65" idx="1"/>
            <a:endCxn id="60" idx="0"/>
          </p:cNvCxnSpPr>
          <p:nvPr/>
        </p:nvCxnSpPr>
        <p:spPr>
          <a:xfrm rot="10800000" flipV="1">
            <a:off x="8102926" y="1540387"/>
            <a:ext cx="873686" cy="856278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13A3853E-754F-42EC-91E2-6DF24DAB95F4}"/>
              </a:ext>
            </a:extLst>
          </p:cNvPr>
          <p:cNvSpPr/>
          <p:nvPr/>
        </p:nvSpPr>
        <p:spPr>
          <a:xfrm>
            <a:off x="8026726" y="2396665"/>
            <a:ext cx="152400" cy="212411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Marcador de contenido 14">
            <a:extLst>
              <a:ext uri="{FF2B5EF4-FFF2-40B4-BE49-F238E27FC236}">
                <a16:creationId xmlns:a16="http://schemas.microsoft.com/office/drawing/2014/main" id="{4B30092B-2C90-4EAB-A1CF-1A16039B2697}"/>
              </a:ext>
            </a:extLst>
          </p:cNvPr>
          <p:cNvSpPr txBox="1">
            <a:spLocks/>
          </p:cNvSpPr>
          <p:nvPr/>
        </p:nvSpPr>
        <p:spPr>
          <a:xfrm>
            <a:off x="8976612" y="1390076"/>
            <a:ext cx="1453990" cy="3006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Menú de </a:t>
            </a:r>
            <a:r>
              <a:rPr lang="es-MX" sz="1200" dirty="0" err="1">
                <a:solidFill>
                  <a:schemeClr val="tx1"/>
                </a:solidFill>
              </a:rPr>
              <a:t>infolets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3A0B885-D4E8-43B2-8162-F7D8EE4B6A83}"/>
              </a:ext>
            </a:extLst>
          </p:cNvPr>
          <p:cNvSpPr/>
          <p:nvPr/>
        </p:nvSpPr>
        <p:spPr>
          <a:xfrm>
            <a:off x="881920" y="2946020"/>
            <a:ext cx="6851931" cy="2224746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0" name="Conector: angular 69">
            <a:extLst>
              <a:ext uri="{FF2B5EF4-FFF2-40B4-BE49-F238E27FC236}">
                <a16:creationId xmlns:a16="http://schemas.microsoft.com/office/drawing/2014/main" id="{89E61FC5-A3DA-4761-A797-C09A05AEE187}"/>
              </a:ext>
            </a:extLst>
          </p:cNvPr>
          <p:cNvCxnSpPr>
            <a:cxnSpLocks/>
            <a:endCxn id="69" idx="3"/>
          </p:cNvCxnSpPr>
          <p:nvPr/>
        </p:nvCxnSpPr>
        <p:spPr>
          <a:xfrm rot="10800000">
            <a:off x="7733852" y="4058394"/>
            <a:ext cx="1242761" cy="743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arcador de contenido 14">
            <a:extLst>
              <a:ext uri="{FF2B5EF4-FFF2-40B4-BE49-F238E27FC236}">
                <a16:creationId xmlns:a16="http://schemas.microsoft.com/office/drawing/2014/main" id="{D60B6826-9D12-4023-8457-0344C51E0E0D}"/>
              </a:ext>
            </a:extLst>
          </p:cNvPr>
          <p:cNvSpPr txBox="1">
            <a:spLocks/>
          </p:cNvSpPr>
          <p:nvPr/>
        </p:nvSpPr>
        <p:spPr>
          <a:xfrm>
            <a:off x="9017001" y="4000298"/>
            <a:ext cx="1242761" cy="3006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600" dirty="0" err="1">
                <a:solidFill>
                  <a:schemeClr val="tx1"/>
                </a:solidFill>
              </a:rPr>
              <a:t>Infolets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A4E226BF-1554-494F-98F8-BB573303BB1B}"/>
              </a:ext>
            </a:extLst>
          </p:cNvPr>
          <p:cNvSpPr/>
          <p:nvPr/>
        </p:nvSpPr>
        <p:spPr>
          <a:xfrm>
            <a:off x="881921" y="2736529"/>
            <a:ext cx="897996" cy="15610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F8A064B8-7588-45D7-8ACF-8CF1A7CFC23E}"/>
              </a:ext>
            </a:extLst>
          </p:cNvPr>
          <p:cNvCxnSpPr>
            <a:cxnSpLocks/>
          </p:cNvCxnSpPr>
          <p:nvPr/>
        </p:nvCxnSpPr>
        <p:spPr>
          <a:xfrm rot="5400000">
            <a:off x="7052858" y="1907632"/>
            <a:ext cx="162903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Marcador de contenido 14">
            <a:extLst>
              <a:ext uri="{FF2B5EF4-FFF2-40B4-BE49-F238E27FC236}">
                <a16:creationId xmlns:a16="http://schemas.microsoft.com/office/drawing/2014/main" id="{EBB5B9C9-024B-4AA3-A829-7D085410058C}"/>
              </a:ext>
            </a:extLst>
          </p:cNvPr>
          <p:cNvSpPr txBox="1">
            <a:spLocks/>
          </p:cNvSpPr>
          <p:nvPr/>
        </p:nvSpPr>
        <p:spPr>
          <a:xfrm>
            <a:off x="7249761" y="718455"/>
            <a:ext cx="1833854" cy="4104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Ver todo (selección de organizaciones)</a:t>
            </a:r>
          </a:p>
        </p:txBody>
      </p:sp>
      <p:cxnSp>
        <p:nvCxnSpPr>
          <p:cNvPr id="79" name="Conector: angular 78">
            <a:extLst>
              <a:ext uri="{FF2B5EF4-FFF2-40B4-BE49-F238E27FC236}">
                <a16:creationId xmlns:a16="http://schemas.microsoft.com/office/drawing/2014/main" id="{778FA950-E20B-4E45-B8D0-C19532DEEA02}"/>
              </a:ext>
            </a:extLst>
          </p:cNvPr>
          <p:cNvCxnSpPr>
            <a:cxnSpLocks/>
            <a:stCxn id="80" idx="1"/>
            <a:endCxn id="76" idx="3"/>
          </p:cNvCxnSpPr>
          <p:nvPr/>
        </p:nvCxnSpPr>
        <p:spPr>
          <a:xfrm rot="10800000" flipV="1">
            <a:off x="1779917" y="2491663"/>
            <a:ext cx="773032" cy="32291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Marcador de contenido 14">
            <a:extLst>
              <a:ext uri="{FF2B5EF4-FFF2-40B4-BE49-F238E27FC236}">
                <a16:creationId xmlns:a16="http://schemas.microsoft.com/office/drawing/2014/main" id="{24FA90EE-107B-46F6-922D-2F03C23FF76E}"/>
              </a:ext>
            </a:extLst>
          </p:cNvPr>
          <p:cNvSpPr txBox="1">
            <a:spLocks/>
          </p:cNvSpPr>
          <p:nvPr/>
        </p:nvSpPr>
        <p:spPr>
          <a:xfrm>
            <a:off x="2552949" y="2319868"/>
            <a:ext cx="1958660" cy="3435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MX" sz="1200" dirty="0">
                <a:solidFill>
                  <a:schemeClr val="tx1"/>
                </a:solidFill>
              </a:rPr>
              <a:t>Indica de que organización estamos viendo información de </a:t>
            </a:r>
            <a:r>
              <a:rPr lang="es-MX" sz="1200" dirty="0" err="1">
                <a:solidFill>
                  <a:schemeClr val="tx1"/>
                </a:solidFill>
              </a:rPr>
              <a:t>infolets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2" name="Flecha derecha 1">
            <a:hlinkClick r:id="rId6" action="ppaction://hlinksldjump"/>
          </p:cNvPr>
          <p:cNvSpPr/>
          <p:nvPr/>
        </p:nvSpPr>
        <p:spPr>
          <a:xfrm rot="10800000">
            <a:off x="9905543" y="5233811"/>
            <a:ext cx="708438" cy="353719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35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5" name="Título 37">
            <a:extLst>
              <a:ext uri="{FF2B5EF4-FFF2-40B4-BE49-F238E27FC236}">
                <a16:creationId xmlns:a16="http://schemas.microsoft.com/office/drawing/2014/main" id="{88F255EB-23DA-45B0-A9FF-D1C5C817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3" y="911949"/>
            <a:ext cx="10353762" cy="970450"/>
          </a:xfrm>
        </p:spPr>
        <p:txBody>
          <a:bodyPr>
            <a:normAutofit/>
          </a:bodyPr>
          <a:lstStyle/>
          <a:p>
            <a:r>
              <a:rPr lang="es-MX" dirty="0"/>
              <a:t>1. </a:t>
            </a:r>
            <a:r>
              <a:rPr lang="es-MX" dirty="0" smtClean="0"/>
              <a:t>Líneas de Recepción</a:t>
            </a:r>
            <a:endParaRPr lang="es-MX" dirty="0"/>
          </a:p>
        </p:txBody>
      </p:sp>
      <p:sp>
        <p:nvSpPr>
          <p:cNvPr id="36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81" y="1882399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s-MX" dirty="0" smtClean="0"/>
              <a:t>¿Qué es una línea de recepción?</a:t>
            </a:r>
          </a:p>
          <a:p>
            <a:pPr marL="36900" indent="0">
              <a:buNone/>
            </a:pPr>
            <a:r>
              <a:rPr lang="es-MX" dirty="0" smtClean="0"/>
              <a:t>Es un SKU que tenemos pendiente por recibir en nuestro almacén (Tienda).</a:t>
            </a:r>
          </a:p>
          <a:p>
            <a:pPr marL="36900" indent="0">
              <a:buNone/>
            </a:pPr>
            <a:r>
              <a:rPr lang="es-MX" dirty="0" smtClean="0"/>
              <a:t>¿Cuáles son los motivos por los cuales tenemos que recibir este producto?</a:t>
            </a:r>
          </a:p>
          <a:p>
            <a:pPr marL="36900" indent="0">
              <a:buNone/>
            </a:pPr>
            <a:r>
              <a:rPr lang="es-MX" dirty="0" smtClean="0"/>
              <a:t>Existen dos razones principales:</a:t>
            </a:r>
          </a:p>
          <a:p>
            <a:pPr marL="494100" indent="-457200">
              <a:buAutoNum type="arabicPeriod"/>
            </a:pPr>
            <a:r>
              <a:rPr lang="es-MX" dirty="0" smtClean="0"/>
              <a:t>Es producto de transferencia para exhibición en tienda.</a:t>
            </a:r>
          </a:p>
          <a:p>
            <a:pPr marL="494100" indent="-457200">
              <a:buAutoNum type="arabicPeriod"/>
            </a:pPr>
            <a:r>
              <a:rPr lang="es-MX" dirty="0" smtClean="0"/>
              <a:t>Producto que pertenece a una devolución que se realizó</a:t>
            </a:r>
          </a:p>
          <a:p>
            <a:pPr marL="36900" indent="0">
              <a:buNone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999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24C6334-7AB1-44DB-AEE4-C072009ACC87}"/>
              </a:ext>
            </a:extLst>
          </p:cNvPr>
          <p:cNvSpPr txBox="1">
            <a:spLocks/>
          </p:cNvSpPr>
          <p:nvPr/>
        </p:nvSpPr>
        <p:spPr>
          <a:xfrm>
            <a:off x="808383" y="6192936"/>
            <a:ext cx="10787269" cy="48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Elaboró: </a:t>
            </a: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Ariadna Gómez │  Julio 2020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E C O R A C I O N E S   D U P U I S ,   S . A .   D E   C . V .</a:t>
            </a:r>
          </a:p>
          <a:p>
            <a:pPr algn="r">
              <a:spcBef>
                <a:spcPts val="0"/>
              </a:spcBef>
            </a:pPr>
            <a:endParaRPr lang="es-MX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55885D-4CF8-4330-820F-4C2A47B994AF}"/>
              </a:ext>
            </a:extLst>
          </p:cNvPr>
          <p:cNvCxnSpPr>
            <a:cxnSpLocks/>
          </p:cNvCxnSpPr>
          <p:nvPr/>
        </p:nvCxnSpPr>
        <p:spPr>
          <a:xfrm>
            <a:off x="596348" y="6139544"/>
            <a:ext cx="10999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4120325-C8AE-4110-A8E8-9A1D81E96E63}"/>
              </a:ext>
            </a:extLst>
          </p:cNvPr>
          <p:cNvGrpSpPr/>
          <p:nvPr/>
        </p:nvGrpSpPr>
        <p:grpSpPr>
          <a:xfrm>
            <a:off x="596348" y="158456"/>
            <a:ext cx="839216" cy="482676"/>
            <a:chOff x="729482" y="176838"/>
            <a:chExt cx="839216" cy="482676"/>
          </a:xfrm>
        </p:grpSpPr>
        <p:pic>
          <p:nvPicPr>
            <p:cNvPr id="24" name="Imagen 23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206E937A-E943-4DEF-A37F-8449F983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5" y="176838"/>
              <a:ext cx="313550" cy="3135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D4918A-CA77-46A3-A5DE-5670ACA3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82" y="540345"/>
              <a:ext cx="839216" cy="119169"/>
            </a:xfrm>
            <a:prstGeom prst="rect">
              <a:avLst/>
            </a:prstGeom>
          </p:spPr>
        </p:pic>
      </p:grpSp>
      <p:sp>
        <p:nvSpPr>
          <p:cNvPr id="38" name="Título 37">
            <a:extLst>
              <a:ext uri="{FF2B5EF4-FFF2-40B4-BE49-F238E27FC236}">
                <a16:creationId xmlns:a16="http://schemas.microsoft.com/office/drawing/2014/main" id="{88F255EB-23DA-45B0-A9FF-D1C5C817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3" y="36738"/>
            <a:ext cx="10353762" cy="970450"/>
          </a:xfrm>
        </p:spPr>
        <p:txBody>
          <a:bodyPr>
            <a:normAutofit/>
          </a:bodyPr>
          <a:lstStyle/>
          <a:p>
            <a:r>
              <a:rPr lang="es-MX" dirty="0"/>
              <a:t>1. </a:t>
            </a:r>
            <a:r>
              <a:rPr lang="es-MX" dirty="0" smtClean="0"/>
              <a:t>Líneas de Recepción</a:t>
            </a:r>
            <a:endParaRPr lang="es-MX" dirty="0"/>
          </a:p>
        </p:txBody>
      </p: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5E71ABDA-445B-4435-9138-649E1982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943643"/>
            <a:ext cx="10353762" cy="4058751"/>
          </a:xfrm>
        </p:spPr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s-MX" dirty="0"/>
              <a:t>Ingresa a el menú de tareas</a:t>
            </a:r>
          </a:p>
          <a:p>
            <a:pPr marL="494100" indent="-457200">
              <a:buFont typeface="+mj-lt"/>
              <a:buAutoNum type="arabicPeriod"/>
            </a:pPr>
            <a:r>
              <a:rPr lang="es-MX" dirty="0"/>
              <a:t>En mostrar tareas despliega las opciones y elige “Recepciones”</a:t>
            </a:r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r>
              <a:rPr lang="es-MX" dirty="0"/>
              <a:t>Da clic sobre “Recibir envíos previstos</a:t>
            </a:r>
          </a:p>
          <a:p>
            <a:pPr marL="494100" indent="-457200">
              <a:buFont typeface="+mj-lt"/>
              <a:buAutoNum type="arabicPeriod"/>
            </a:pPr>
            <a:endParaRPr lang="es-MX" dirty="0"/>
          </a:p>
          <a:p>
            <a:pPr marL="494100" indent="-457200">
              <a:buFont typeface="+mj-lt"/>
              <a:buAutoNum type="arabicPeriod"/>
            </a:pP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CE372F-F128-4E48-A790-F023C8E81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0683" t="25796" r="58504" b="72091"/>
          <a:stretch/>
        </p:blipFill>
        <p:spPr>
          <a:xfrm>
            <a:off x="4370572" y="850855"/>
            <a:ext cx="330824" cy="4194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2C3F59D-ED10-4BB1-9D41-FC79EFA23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9" t="24168" r="65330" b="65608"/>
          <a:stretch/>
        </p:blipFill>
        <p:spPr>
          <a:xfrm>
            <a:off x="1802916" y="1765388"/>
            <a:ext cx="1820174" cy="9704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1BE521-A6EF-4475-A9F4-02F9210A33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22" t="24168" r="59741" b="42788"/>
          <a:stretch/>
        </p:blipFill>
        <p:spPr>
          <a:xfrm>
            <a:off x="1802916" y="3111086"/>
            <a:ext cx="2898480" cy="285195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E32DD54-D044-424E-9104-1A8EB6468A82}"/>
              </a:ext>
            </a:extLst>
          </p:cNvPr>
          <p:cNvSpPr/>
          <p:nvPr/>
        </p:nvSpPr>
        <p:spPr>
          <a:xfrm>
            <a:off x="2015277" y="3527742"/>
            <a:ext cx="1245509" cy="17091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A9FA6D1-3844-4951-8AE2-4D15F5D8E956}"/>
              </a:ext>
            </a:extLst>
          </p:cNvPr>
          <p:cNvSpPr/>
          <p:nvPr/>
        </p:nvSpPr>
        <p:spPr>
          <a:xfrm>
            <a:off x="2620775" y="2514782"/>
            <a:ext cx="993689" cy="16803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30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6050</TotalTime>
  <Words>3078</Words>
  <Application>Microsoft Office PowerPoint</Application>
  <PresentationFormat>Panorámica</PresentationFormat>
  <Paragraphs>307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Calisto MT</vt:lpstr>
      <vt:lpstr>Trebuchet MS</vt:lpstr>
      <vt:lpstr>Wingdings</vt:lpstr>
      <vt:lpstr>Wingdings 2</vt:lpstr>
      <vt:lpstr>Pizarra</vt:lpstr>
      <vt:lpstr>MANUAL</vt:lpstr>
      <vt:lpstr>Presentación de PowerPoint</vt:lpstr>
      <vt:lpstr>Presentación de PowerPoint</vt:lpstr>
      <vt:lpstr>Pasos básicos</vt:lpstr>
      <vt:lpstr>Presentación de PowerPoint</vt:lpstr>
      <vt:lpstr>Presentación de PowerPoint</vt:lpstr>
      <vt:lpstr>Presentación de PowerPoint</vt:lpstr>
      <vt:lpstr>1. Líneas de Recepción</vt:lpstr>
      <vt:lpstr>1. Líneas de Recepción</vt:lpstr>
      <vt:lpstr>Presentación de PowerPoint</vt:lpstr>
      <vt:lpstr>Presentación de PowerPoint</vt:lpstr>
      <vt:lpstr>Presentación de PowerPoint</vt:lpstr>
      <vt:lpstr>Presentación de PowerPoint</vt:lpstr>
      <vt:lpstr>2. Crear transferencia de subinventario</vt:lpstr>
      <vt:lpstr>Presentación de PowerPoint</vt:lpstr>
      <vt:lpstr>Presentación de PowerPoint</vt:lpstr>
      <vt:lpstr>Pantalla principal para realizar el movimiento</vt:lpstr>
      <vt:lpstr>Descripción de campos obligatorios a llenar.</vt:lpstr>
      <vt:lpstr>Explicación paso a paso</vt:lpstr>
      <vt:lpstr>Presentación de PowerPoint</vt:lpstr>
      <vt:lpstr>Presentación de PowerPoint</vt:lpstr>
      <vt:lpstr>3. Crear transferencia entre organizaciones</vt:lpstr>
      <vt:lpstr>Presentación de PowerPoint</vt:lpstr>
      <vt:lpstr>Crear transferencia entre organizaciones</vt:lpstr>
      <vt:lpstr>Presentación de PowerPoint</vt:lpstr>
      <vt:lpstr>Crear transferencia entre organizaciones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agomez@dupuis.com.mx</dc:creator>
  <cp:lastModifiedBy>Omar Becerril Ramírez</cp:lastModifiedBy>
  <cp:revision>144</cp:revision>
  <dcterms:created xsi:type="dcterms:W3CDTF">2019-08-19T00:14:08Z</dcterms:created>
  <dcterms:modified xsi:type="dcterms:W3CDTF">2021-02-12T17:20:41Z</dcterms:modified>
</cp:coreProperties>
</file>